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5143500" cx="9144000"/>
  <p:notesSz cx="6858000" cy="9144000"/>
  <p:embeddedFontLst>
    <p:embeddedFont>
      <p:font typeface="Figtree"/>
      <p:regular r:id="rId130"/>
      <p:bold r:id="rId131"/>
      <p:italic r:id="rId132"/>
      <p:boldItalic r:id="rId133"/>
    </p:embeddedFont>
    <p:embeddedFont>
      <p:font typeface="Figtree Black"/>
      <p:bold r:id="rId134"/>
      <p:boldItalic r:id="rId135"/>
    </p:embeddedFont>
    <p:embeddedFont>
      <p:font typeface="Sarabun"/>
      <p:regular r:id="rId136"/>
      <p:bold r:id="rId137"/>
      <p:italic r:id="rId138"/>
      <p:boldItalic r:id="rId139"/>
    </p:embeddedFont>
    <p:embeddedFont>
      <p:font typeface="Roboto"/>
      <p:regular r:id="rId140"/>
      <p:bold r:id="rId141"/>
      <p:italic r:id="rId142"/>
      <p:boldItalic r:id="rId143"/>
    </p:embeddedFont>
    <p:embeddedFont>
      <p:font typeface="PT Sans"/>
      <p:regular r:id="rId144"/>
      <p:bold r:id="rId145"/>
      <p:italic r:id="rId146"/>
      <p:boldItalic r:id="rId147"/>
    </p:embeddedFont>
    <p:embeddedFont>
      <p:font typeface="Sarabun SemiBold"/>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5939F7-526F-43A6-B322-DFE1D376F065}">
  <a:tblStyle styleId="{BC5939F7-526F-43A6-B322-DFE1D376F0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SarabunSemi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SarabunSemiBold-bold.fntdata"/><Relationship Id="rId4" Type="http://schemas.openxmlformats.org/officeDocument/2006/relationships/slideMaster" Target="slideMasters/slideMaster1.xml"/><Relationship Id="rId148" Type="http://schemas.openxmlformats.org/officeDocument/2006/relationships/font" Target="fonts/SarabunSemiBold-regular.fntdata"/><Relationship Id="rId9" Type="http://schemas.openxmlformats.org/officeDocument/2006/relationships/slide" Target="slides/slide4.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notesMaster" Target="notesMasters/notesMaster1.xml"/><Relationship Id="rId147" Type="http://schemas.openxmlformats.org/officeDocument/2006/relationships/font" Target="fonts/PTSans-boldItalic.fntdata"/><Relationship Id="rId6" Type="http://schemas.openxmlformats.org/officeDocument/2006/relationships/slide" Target="slides/slide1.xml"/><Relationship Id="rId146" Type="http://schemas.openxmlformats.org/officeDocument/2006/relationships/font" Target="fonts/PTSans-italic.fntdata"/><Relationship Id="rId7" Type="http://schemas.openxmlformats.org/officeDocument/2006/relationships/slide" Target="slides/slide2.xml"/><Relationship Id="rId145" Type="http://schemas.openxmlformats.org/officeDocument/2006/relationships/font" Target="fonts/PTSans-bold.fntdata"/><Relationship Id="rId8" Type="http://schemas.openxmlformats.org/officeDocument/2006/relationships/slide" Target="slides/slide3.xml"/><Relationship Id="rId144" Type="http://schemas.openxmlformats.org/officeDocument/2006/relationships/font" Target="fonts/PTSans-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Sarabun-boldItalic.fntdata"/><Relationship Id="rId138" Type="http://schemas.openxmlformats.org/officeDocument/2006/relationships/font" Target="fonts/Sarabun-italic.fntdata"/><Relationship Id="rId137" Type="http://schemas.openxmlformats.org/officeDocument/2006/relationships/font" Target="fonts/Sarabun-bold.fntdata"/><Relationship Id="rId132" Type="http://schemas.openxmlformats.org/officeDocument/2006/relationships/font" Target="fonts/Figtree-italic.fntdata"/><Relationship Id="rId131" Type="http://schemas.openxmlformats.org/officeDocument/2006/relationships/font" Target="fonts/Figtree-bold.fntdata"/><Relationship Id="rId130" Type="http://schemas.openxmlformats.org/officeDocument/2006/relationships/font" Target="fonts/Figtree-regular.fntdata"/><Relationship Id="rId136" Type="http://schemas.openxmlformats.org/officeDocument/2006/relationships/font" Target="fonts/Sarabun-regular.fntdata"/><Relationship Id="rId135" Type="http://schemas.openxmlformats.org/officeDocument/2006/relationships/font" Target="fonts/FigtreeBlack-boldItalic.fntdata"/><Relationship Id="rId134" Type="http://schemas.openxmlformats.org/officeDocument/2006/relationships/font" Target="fonts/FigtreeBlack-bold.fntdata"/><Relationship Id="rId133" Type="http://schemas.openxmlformats.org/officeDocument/2006/relationships/font" Target="fonts/Figtree-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51" Type="http://schemas.openxmlformats.org/officeDocument/2006/relationships/font" Target="fonts/Sarabun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rumguides.org/"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7666f4ebf_1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7666f4ebf_1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just">
              <a:lnSpc>
                <a:spcPct val="150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a:t>
            </a:r>
            <a:r>
              <a:rPr lang="en" sz="700">
                <a:solidFill>
                  <a:schemeClr val="dk1"/>
                </a:solidFill>
                <a:latin typeface="Times New Roman"/>
                <a:ea typeface="Times New Roman"/>
                <a:cs typeface="Times New Roman"/>
                <a:sym typeface="Times New Roman"/>
              </a:rPr>
              <a:t>        </a:t>
            </a:r>
            <a:r>
              <a:rPr b="1" lang="en">
                <a:solidFill>
                  <a:schemeClr val="dk1"/>
                </a:solidFill>
              </a:rPr>
              <a:t>Dashboards:</a:t>
            </a:r>
            <a:r>
              <a:rPr lang="en">
                <a:solidFill>
                  <a:schemeClr val="dk1"/>
                </a:solidFill>
              </a:rPr>
              <a:t> After performing all the necessary automated transformations and cleaning to our data in DBT, we will create multiple dashboards that cater to the different data available to us to provide NWT with useful insights to further boost their business processes, such as Supplier, Customer, etc.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67666f4ebf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67666f4ebf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67666f4ebf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67666f4ebf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6747dc359b_5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26747dc359b_5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hottie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689509c9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689509c9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include product backlog again omg</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689509c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689509c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b7b1840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b7b1840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1efe4d35e73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1efe4d35e73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67666f4e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67666f4e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67666f4eb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67666f4eb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1efe4d35e73_4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1efe4d35e73_4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7666f4ebf_1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7666f4ebf_1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267666f4eb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267666f4eb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efe4d35e73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efe4d35e73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1efe4d35e73_4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1efe4d35e73_4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1efe4d35e73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1efe4d35e73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6747dc359b_5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6747dc359b_5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bootiful</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6747dc359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6747dc359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6747dc359b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6747dc359b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26747dc359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26747dc359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6747dc359b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6747dc359b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6747dc359b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6747dc359b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efe4d35e73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efe4d35e73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gonna </a:t>
            </a:r>
            <a:r>
              <a:rPr lang="en"/>
              <a:t>adapt</a:t>
            </a:r>
            <a:r>
              <a:rPr lang="en"/>
              <a:t> and then further more trello to aid us in our process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26747dc359b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26747dc359b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26747dc359b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26747dc359b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6747dc359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26747dc359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24293167b9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24293167b9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267666f4eb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267666f4eb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7666f4ebf_1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7666f4ebf_1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gonna adapt and then further more trello to aid us in our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fe4d35e73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fe4d35e73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brief overview of how the sprints will go and below we will dive deeper into what we did during each sprint.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we did sprint planning and then went on to create our 5 user stories in sprint 1</a:t>
            </a:r>
            <a:endParaRPr/>
          </a:p>
          <a:p>
            <a:pPr indent="0" lvl="0" marL="0" rtl="0" algn="l">
              <a:spcBef>
                <a:spcPts val="0"/>
              </a:spcBef>
              <a:spcAft>
                <a:spcPts val="0"/>
              </a:spcAft>
              <a:buNone/>
            </a:pPr>
            <a:r>
              <a:rPr lang="en"/>
              <a:t>Secondly we load our data on to snowflake in sprint 2</a:t>
            </a:r>
            <a:endParaRPr/>
          </a:p>
          <a:p>
            <a:pPr indent="0" lvl="0" marL="0" rtl="0" algn="l">
              <a:spcBef>
                <a:spcPts val="0"/>
              </a:spcBef>
              <a:spcAft>
                <a:spcPts val="0"/>
              </a:spcAft>
              <a:buNone/>
            </a:pPr>
            <a:r>
              <a:rPr lang="en"/>
              <a:t>Thirdly we clean and prepared our data in sprint 3</a:t>
            </a:r>
            <a:endParaRPr/>
          </a:p>
          <a:p>
            <a:pPr indent="0" lvl="0" marL="0" rtl="0" algn="l">
              <a:spcBef>
                <a:spcPts val="0"/>
              </a:spcBef>
              <a:spcAft>
                <a:spcPts val="0"/>
              </a:spcAft>
              <a:buNone/>
            </a:pPr>
            <a:r>
              <a:rPr lang="en"/>
              <a:t>Fourthly we build our ETL </a:t>
            </a:r>
            <a:r>
              <a:rPr lang="en"/>
              <a:t>pipeline in dbt cloud by creating an incremental in sprint 4</a:t>
            </a:r>
            <a:endParaRPr/>
          </a:p>
          <a:p>
            <a:pPr indent="0" lvl="0" marL="0" rtl="0" algn="l">
              <a:spcBef>
                <a:spcPts val="0"/>
              </a:spcBef>
              <a:spcAft>
                <a:spcPts val="0"/>
              </a:spcAft>
              <a:buNone/>
            </a:pPr>
            <a:r>
              <a:rPr lang="en"/>
              <a:t>Next we created our Power BI dashboards in sprint 5</a:t>
            </a:r>
            <a:endParaRPr/>
          </a:p>
          <a:p>
            <a:pPr indent="0" lvl="0" marL="0" rtl="0" algn="l">
              <a:spcBef>
                <a:spcPts val="0"/>
              </a:spcBef>
              <a:spcAft>
                <a:spcPts val="0"/>
              </a:spcAft>
              <a:buNone/>
            </a:pPr>
            <a:r>
              <a:rPr lang="en"/>
              <a:t>And lastly we build the CI/CD pipeline and finalized our product release in sprint 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efe4d35e73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efe4d35e73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Cheryl:edited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fe4d35e7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efe4d35e7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Goal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efe4d35e73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efe4d35e73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747dc359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747dc359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747dc359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747dc359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Cheryl edited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747dc359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747dc359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673bf4550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673bf4550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efe4d35e73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efe4d35e73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73bf4550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73bf4550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3bf45502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3bf45502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problems?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73bf4550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73bf4550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673bf4550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673bf45502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73bf4550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73bf4550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73bf4550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73bf4550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Goal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6747dc359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6747dc359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747dc35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747dc35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6747dc359b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6747dc359b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6747dc359b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6747dc359b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t>The Source YAML file acts as a file to directly retrieve the data from the tables in Snowflake itself, sourcing from the tables itself. As mentioned previously, by using the Source YAML File, in a scenario where there are schema adjustments, instead of having to manually go to each table to change the schemas, the only change that will have to made is in the Source YAML file only, reducing the tediousness and time-consumption.</a:t>
            </a:r>
            <a:endParaRPr/>
          </a:p>
          <a:p>
            <a:pPr indent="0" lvl="0" marL="0" rtl="0" algn="l">
              <a:lnSpc>
                <a:spcPct val="150000"/>
              </a:lnSpc>
              <a:spcBef>
                <a:spcPts val="1200"/>
              </a:spcBef>
              <a:spcAft>
                <a:spcPts val="0"/>
              </a:spcAft>
              <a:buNone/>
            </a:pPr>
            <a:r>
              <a:rPr lang="en"/>
              <a:t>Furthermore, the Source YAML can be configured as such that descriptions and information can be included for the columns in each table. This allows documentation to be created when using the in-line command of ‘dbt docs generate’, producing automated documentation of the information of the individual tables</a:t>
            </a:r>
            <a:endParaRPr/>
          </a:p>
          <a:p>
            <a:pPr indent="0" lvl="0" marL="0" rtl="0" algn="l">
              <a:lnSpc>
                <a:spcPct val="150000"/>
              </a:lnSpc>
              <a:spcBef>
                <a:spcPts val="1200"/>
              </a:spcBef>
              <a:spcAft>
                <a:spcPts val="0"/>
              </a:spcAft>
              <a:buNone/>
            </a:pPr>
            <a:r>
              <a:rPr lang="en"/>
              <a:t>providing detailed descriptions on the primary/foreign keys of the tables, including the tests done on the columns such as uniqueness and nullability. </a:t>
            </a:r>
            <a:endParaRPr/>
          </a:p>
          <a:p>
            <a:pPr indent="0" lvl="0" marL="0" rtl="0" algn="l">
              <a:lnSpc>
                <a:spcPct val="150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6747dc359b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6747dc359b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a:t>May need to retake screenshot of this cuz it doesnt rlly show shit lmao and v blurry</a:t>
            </a:r>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73bf4550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73bf4550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673bf4550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673bf4550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673bf45502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673bf45502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689509c9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689509c9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89509c97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689509c9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89509c97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89509c97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fe4d35e73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fe4d35e73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747dc359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6747dc359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F9F9F9"/>
                </a:solidFill>
                <a:highlight>
                  <a:srgbClr val="171717"/>
                </a:highlight>
                <a:latin typeface="Roboto"/>
                <a:ea typeface="Roboto"/>
                <a:cs typeface="Roboto"/>
                <a:sym typeface="Roboto"/>
              </a:rPr>
              <a:t>Explanation:</a:t>
            </a:r>
            <a:endParaRPr sz="1200">
              <a:solidFill>
                <a:srgbClr val="F9F9F9"/>
              </a:solidFill>
              <a:highlight>
                <a:srgbClr val="171717"/>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F9F9F9"/>
                </a:solidFill>
                <a:highlight>
                  <a:srgbClr val="171717"/>
                </a:highlight>
                <a:latin typeface="Roboto"/>
                <a:ea typeface="Roboto"/>
                <a:cs typeface="Roboto"/>
                <a:sym typeface="Roboto"/>
              </a:rPr>
              <a:t>The incremental model in dbt Cloud optimizes data transformation workflows by selectively processing only the data that has changed since the last execution. Instead of reprocessing the entire dataset every time, the model intelligently identifies new or updated records based on a defined incremental update key. By focusing only on the delta changes, the incremental model significantly reduces processing time and resource consumption, leading to faster and more efficient data transformations.</a:t>
            </a:r>
            <a:endParaRPr sz="1200">
              <a:solidFill>
                <a:srgbClr val="F9F9F9"/>
              </a:solidFill>
              <a:highlight>
                <a:srgbClr val="171717"/>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F9F9F9"/>
                </a:solidFill>
                <a:highlight>
                  <a:srgbClr val="171717"/>
                </a:highlight>
                <a:latin typeface="Roboto"/>
                <a:ea typeface="Roboto"/>
                <a:cs typeface="Roboto"/>
                <a:sym typeface="Roboto"/>
              </a:rPr>
              <a:t>Key Points to Highlight:</a:t>
            </a:r>
            <a:endParaRPr sz="1200">
              <a:solidFill>
                <a:srgbClr val="F9F9F9"/>
              </a:solidFill>
              <a:highlight>
                <a:srgbClr val="171717"/>
              </a:highlight>
              <a:latin typeface="Roboto"/>
              <a:ea typeface="Roboto"/>
              <a:cs typeface="Roboto"/>
              <a:sym typeface="Roboto"/>
            </a:endParaRPr>
          </a:p>
          <a:p>
            <a:pPr indent="-228600" lvl="0" marL="457200" rtl="0" algn="l">
              <a:lnSpc>
                <a:spcPct val="115000"/>
              </a:lnSpc>
              <a:spcBef>
                <a:spcPts val="1500"/>
              </a:spcBef>
              <a:spcAft>
                <a:spcPts val="0"/>
              </a:spcAft>
              <a:buClr>
                <a:srgbClr val="F9F9F9"/>
              </a:buClr>
              <a:buSzPts val="1200"/>
              <a:buFont typeface="Roboto"/>
              <a:buNone/>
            </a:pPr>
            <a:r>
              <a:rPr lang="en" sz="1200">
                <a:solidFill>
                  <a:srgbClr val="F9F9F9"/>
                </a:solidFill>
                <a:highlight>
                  <a:srgbClr val="171717"/>
                </a:highlight>
                <a:latin typeface="Roboto"/>
                <a:ea typeface="Roboto"/>
                <a:cs typeface="Roboto"/>
                <a:sym typeface="Roboto"/>
              </a:rPr>
              <a:t>Efficiency: The incremental model improves efficiency by avoiding redundant processing of unchanged data, resulting in faster execution times and reduced resource usage.</a:t>
            </a:r>
            <a:endParaRPr sz="1200">
              <a:solidFill>
                <a:srgbClr val="F9F9F9"/>
              </a:solidFill>
              <a:highlight>
                <a:srgbClr val="171717"/>
              </a:highlight>
              <a:latin typeface="Roboto"/>
              <a:ea typeface="Roboto"/>
              <a:cs typeface="Roboto"/>
              <a:sym typeface="Roboto"/>
            </a:endParaRPr>
          </a:p>
          <a:p>
            <a:pPr indent="-228600" lvl="0" marL="457200" rtl="0" algn="l">
              <a:lnSpc>
                <a:spcPct val="115000"/>
              </a:lnSpc>
              <a:spcBef>
                <a:spcPts val="0"/>
              </a:spcBef>
              <a:spcAft>
                <a:spcPts val="0"/>
              </a:spcAft>
              <a:buClr>
                <a:srgbClr val="F9F9F9"/>
              </a:buClr>
              <a:buSzPts val="1200"/>
              <a:buFont typeface="Roboto"/>
              <a:buNone/>
            </a:pPr>
            <a:r>
              <a:rPr lang="en" sz="1200">
                <a:solidFill>
                  <a:srgbClr val="F9F9F9"/>
                </a:solidFill>
                <a:highlight>
                  <a:srgbClr val="171717"/>
                </a:highlight>
                <a:latin typeface="Roboto"/>
                <a:ea typeface="Roboto"/>
                <a:cs typeface="Roboto"/>
                <a:sym typeface="Roboto"/>
              </a:rPr>
              <a:t>Scalability: As datasets grow larger, incremental processing becomes increasingly important for maintaining manageable processing times and meeting performance requirements.</a:t>
            </a:r>
            <a:endParaRPr sz="1200">
              <a:solidFill>
                <a:srgbClr val="F9F9F9"/>
              </a:solidFill>
              <a:highlight>
                <a:srgbClr val="171717"/>
              </a:highlight>
              <a:latin typeface="Roboto"/>
              <a:ea typeface="Roboto"/>
              <a:cs typeface="Roboto"/>
              <a:sym typeface="Roboto"/>
            </a:endParaRPr>
          </a:p>
          <a:p>
            <a:pPr indent="-228600" lvl="0" marL="457200" rtl="0" algn="l">
              <a:lnSpc>
                <a:spcPct val="115000"/>
              </a:lnSpc>
              <a:spcBef>
                <a:spcPts val="0"/>
              </a:spcBef>
              <a:spcAft>
                <a:spcPts val="0"/>
              </a:spcAft>
              <a:buClr>
                <a:srgbClr val="F9F9F9"/>
              </a:buClr>
              <a:buSzPts val="1200"/>
              <a:buFont typeface="Roboto"/>
              <a:buNone/>
            </a:pPr>
            <a:r>
              <a:rPr lang="en" sz="1200">
                <a:solidFill>
                  <a:srgbClr val="F9F9F9"/>
                </a:solidFill>
                <a:highlight>
                  <a:srgbClr val="171717"/>
                </a:highlight>
                <a:latin typeface="Roboto"/>
                <a:ea typeface="Roboto"/>
                <a:cs typeface="Roboto"/>
                <a:sym typeface="Roboto"/>
              </a:rPr>
              <a:t>Data Consistency: By consistently updating data with only the latest changes, the incremental model ensures that downstream analytics and reporting are always based on the most up-to-date information.</a:t>
            </a:r>
            <a:endParaRPr sz="1200">
              <a:solidFill>
                <a:srgbClr val="F9F9F9"/>
              </a:solidFill>
              <a:highlight>
                <a:srgbClr val="171717"/>
              </a:highlight>
              <a:latin typeface="Roboto"/>
              <a:ea typeface="Roboto"/>
              <a:cs typeface="Roboto"/>
              <a:sym typeface="Roboto"/>
            </a:endParaRPr>
          </a:p>
          <a:p>
            <a:pPr indent="-228600" lvl="0" marL="457200" rtl="0" algn="l">
              <a:lnSpc>
                <a:spcPct val="115000"/>
              </a:lnSpc>
              <a:spcBef>
                <a:spcPts val="0"/>
              </a:spcBef>
              <a:spcAft>
                <a:spcPts val="0"/>
              </a:spcAft>
              <a:buClr>
                <a:srgbClr val="F9F9F9"/>
              </a:buClr>
              <a:buSzPts val="1200"/>
              <a:buFont typeface="Roboto"/>
              <a:buNone/>
            </a:pPr>
            <a:r>
              <a:rPr lang="en" sz="1200">
                <a:solidFill>
                  <a:srgbClr val="F9F9F9"/>
                </a:solidFill>
                <a:highlight>
                  <a:srgbClr val="171717"/>
                </a:highlight>
                <a:latin typeface="Roboto"/>
                <a:ea typeface="Roboto"/>
                <a:cs typeface="Roboto"/>
                <a:sym typeface="Roboto"/>
              </a:rPr>
              <a:t>Automation: With dbt Cloud's scheduling capabilities, the incremental model can be automated to run at regular intervals, providing timely updates to data transformations without manual intervention.</a:t>
            </a:r>
            <a:endParaRPr sz="1200">
              <a:solidFill>
                <a:srgbClr val="F9F9F9"/>
              </a:solidFill>
              <a:highlight>
                <a:srgbClr val="171717"/>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3bf4550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673bf4550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73bf4550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673bf4550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673bf4550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673bf4550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673bf4550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673bf4550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73bf4550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73bf4550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73bf45502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73bf45502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6747dc359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6747dc359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47dc359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6747dc359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47dc359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47dc359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7666f4ebf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7666f4ebf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Snowflake’s cloud based nature offers scalability,such as </a:t>
            </a:r>
            <a:endParaRPr/>
          </a:p>
          <a:p>
            <a:pPr indent="-298450" lvl="0" marL="457200" rtl="0" algn="l">
              <a:spcBef>
                <a:spcPts val="0"/>
              </a:spcBef>
              <a:spcAft>
                <a:spcPts val="0"/>
              </a:spcAft>
              <a:buSzPts val="1100"/>
              <a:buAutoNum type="arabicParenR"/>
            </a:pPr>
            <a:r>
              <a:rPr lang="en"/>
              <a:t>Can start or stop warehouses depending on whether they are active or inactive</a:t>
            </a:r>
            <a:endParaRPr/>
          </a:p>
          <a:p>
            <a:pPr indent="-298450" lvl="0" marL="457200" rtl="0" algn="l">
              <a:spcBef>
                <a:spcPts val="0"/>
              </a:spcBef>
              <a:spcAft>
                <a:spcPts val="0"/>
              </a:spcAft>
              <a:buSzPts val="1100"/>
              <a:buAutoNum type="arabicParenR"/>
            </a:pPr>
            <a:r>
              <a:rPr lang="en"/>
              <a:t>Allows </a:t>
            </a:r>
            <a:r>
              <a:rPr lang="en"/>
              <a:t>customer</a:t>
            </a:r>
            <a:r>
              <a:rPr lang="en"/>
              <a:t> to increase or decrease computing power as needed→ can scale </a:t>
            </a:r>
            <a:r>
              <a:rPr lang="en"/>
              <a:t>their resources up and down without any downtime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Snowflake have a lot of different features such as end-to-end encryption for data in transit and data at rest. One of the features that we have utilized is snowflake access control mechanism. For example, one of our team mates made use it to gave us access. Such as Account Admin and sysadmin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673bf4550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673bf4550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666f4eb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666f4eb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67666f4eb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67666f4eb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fe4d35e73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fe4d35e73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efe4d35e7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efe4d35e7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74747"/>
                </a:solidFill>
                <a:highlight>
                  <a:srgbClr val="FFFFFF"/>
                </a:highlight>
                <a:latin typeface="Verdana"/>
                <a:ea typeface="Verdana"/>
                <a:cs typeface="Verdana"/>
                <a:sym typeface="Verdana"/>
              </a:rPr>
              <a:t>As described in the </a:t>
            </a:r>
            <a:r>
              <a:rPr lang="en" sz="1200" u="sng">
                <a:solidFill>
                  <a:srgbClr val="137B92"/>
                </a:solidFill>
                <a:highlight>
                  <a:srgbClr val="FFFFFF"/>
                </a:highlight>
                <a:latin typeface="Verdana"/>
                <a:ea typeface="Verdana"/>
                <a:cs typeface="Verdana"/>
                <a:sym typeface="Verdana"/>
                <a:hlinkClick r:id="rId2">
                  <a:extLst>
                    <a:ext uri="{A12FA001-AC4F-418D-AE19-62706E023703}">
                      <ahyp:hlinkClr val="tx"/>
                    </a:ext>
                  </a:extLst>
                </a:hlinkClick>
              </a:rPr>
              <a:t>Scrum Guide</a:t>
            </a:r>
            <a:r>
              <a:rPr lang="en" sz="1200">
                <a:solidFill>
                  <a:srgbClr val="474747"/>
                </a:solidFill>
                <a:highlight>
                  <a:srgbClr val="FFFFFF"/>
                </a:highlight>
                <a:latin typeface="Verdana"/>
                <a:ea typeface="Verdana"/>
                <a:cs typeface="Verdana"/>
                <a:sym typeface="Verdana"/>
              </a:rPr>
              <a:t>, the purpose of the Sprint Retrospective is to plan ways to increase quality and effectiveness.</a:t>
            </a:r>
            <a:endParaRPr sz="1200">
              <a:solidFill>
                <a:srgbClr val="47474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200">
              <a:solidFill>
                <a:srgbClr val="474747"/>
              </a:solidFill>
              <a:highlight>
                <a:srgbClr val="FFFFFF"/>
              </a:highlight>
              <a:latin typeface="Verdana"/>
              <a:ea typeface="Verdana"/>
              <a:cs typeface="Verdana"/>
              <a:sym typeface="Verdana"/>
            </a:endParaRPr>
          </a:p>
          <a:p>
            <a:pPr indent="0" lvl="0" marL="0" rtl="0" algn="l">
              <a:spcBef>
                <a:spcPts val="0"/>
              </a:spcBef>
              <a:spcAft>
                <a:spcPts val="0"/>
              </a:spcAft>
              <a:buNone/>
            </a:pPr>
            <a:r>
              <a:rPr lang="en"/>
              <a:t>Sprint: </a:t>
            </a:r>
            <a:endParaRPr/>
          </a:p>
          <a:p>
            <a:pPr indent="-298450" lvl="0" marL="457200" rtl="0" algn="l">
              <a:spcBef>
                <a:spcPts val="0"/>
              </a:spcBef>
              <a:spcAft>
                <a:spcPts val="0"/>
              </a:spcAft>
              <a:buSzPts val="1100"/>
              <a:buChar char="-"/>
            </a:pPr>
            <a:r>
              <a:rPr lang="en"/>
              <a:t>Our feelings towards this project overall (reference to reflection?)</a:t>
            </a:r>
            <a:endParaRPr/>
          </a:p>
          <a:p>
            <a:pPr indent="-298450" lvl="0" marL="457200" rtl="0" algn="l">
              <a:spcBef>
                <a:spcPts val="0"/>
              </a:spcBef>
              <a:spcAft>
                <a:spcPts val="0"/>
              </a:spcAft>
              <a:buSzPts val="1100"/>
              <a:buChar char="-"/>
            </a:pPr>
            <a:r>
              <a:rPr lang="en"/>
              <a:t>Identify things that led us astray (what problems)</a:t>
            </a:r>
            <a:endParaRPr/>
          </a:p>
          <a:p>
            <a:pPr indent="-298450" lvl="0" marL="457200" rtl="0" algn="l">
              <a:spcBef>
                <a:spcPts val="0"/>
              </a:spcBef>
              <a:spcAft>
                <a:spcPts val="0"/>
              </a:spcAft>
              <a:buSzPts val="1100"/>
              <a:buChar char="-"/>
            </a:pPr>
            <a:r>
              <a:rPr lang="en"/>
              <a:t>What went well</a:t>
            </a:r>
            <a:endParaRPr/>
          </a:p>
          <a:p>
            <a:pPr indent="-298450" lvl="0" marL="457200" rtl="0" algn="l">
              <a:spcBef>
                <a:spcPts val="0"/>
              </a:spcBef>
              <a:spcAft>
                <a:spcPts val="0"/>
              </a:spcAft>
              <a:buSzPts val="1100"/>
              <a:buChar char="-"/>
            </a:pPr>
            <a:r>
              <a:rPr lang="en"/>
              <a:t>How problems were solved/not solved</a:t>
            </a:r>
            <a:endParaRPr/>
          </a:p>
          <a:p>
            <a:pPr indent="-298450" lvl="0" marL="457200" rtl="0" algn="l">
              <a:spcBef>
                <a:spcPts val="0"/>
              </a:spcBef>
              <a:spcAft>
                <a:spcPts val="0"/>
              </a:spcAft>
              <a:buSzPts val="1100"/>
              <a:buChar char="-"/>
            </a:pPr>
            <a:r>
              <a:rPr lang="en"/>
              <a:t>What can be improved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6747dc359b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6747dc359b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7b18401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7b18401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efe4d35e7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efe4d35e7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6747dc359b_5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6747dc359b_5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67666f4eb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67666f4e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7666f4ebf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7666f4ebf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OLAP is </a:t>
            </a:r>
            <a:r>
              <a:rPr lang="en"/>
              <a:t>optimized</a:t>
            </a:r>
            <a:r>
              <a:rPr lang="en"/>
              <a:t> for complex data analysis and reporting  while OLTP is </a:t>
            </a:r>
            <a:r>
              <a:rPr lang="en"/>
              <a:t>optimized</a:t>
            </a:r>
            <a:r>
              <a:rPr lang="en"/>
              <a:t> for transactional processing and </a:t>
            </a:r>
            <a:endParaRPr/>
          </a:p>
          <a:p>
            <a:pPr indent="0" lvl="0" marL="0" rtl="0" algn="l">
              <a:spcBef>
                <a:spcPts val="0"/>
              </a:spcBef>
              <a:spcAft>
                <a:spcPts val="0"/>
              </a:spcAft>
              <a:buNone/>
            </a:pPr>
            <a:r>
              <a:rPr lang="en"/>
              <a:t>real-time updates.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67666f4eb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67666f4eb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67666f4e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67666f4e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67666f4eb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67666f4eb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67666f4e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67666f4e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67666f4eb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67666f4eb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67666f4eb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67666f4eb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6747dc359b_5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6747dc359b_5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267666f4ebf_1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67666f4ebf_1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include product backlog again omg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67666f4ebf_1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67666f4ebf_1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67666f4ebf_1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67666f4ebf_1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fe4d35e7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fe4d35e7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67666f4ebf_15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67666f4ebf_15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67666f4ebf_15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67666f4ebf_15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67666f4ebf_1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267666f4ebf_1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6747dc359b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6747dc359b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67666f4ebf_15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67666f4ebf_15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67666f4ebf_15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267666f4ebf_15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67666f4ebf_15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67666f4ebf_15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67666f4ebf_15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67666f4ebf_15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67666f4ebf_15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67666f4ebf_15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6747dc359b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6747dc359b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gorgeous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7666f4ebf_1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7666f4ebf_1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F066D"/>
                </a:solidFill>
                <a:latin typeface="Sarabun"/>
                <a:ea typeface="Sarabun"/>
                <a:cs typeface="Sarabun"/>
                <a:sym typeface="Sarabun"/>
              </a:rPr>
              <a:t>Current on premise infrastructure has limitations - because of aging hardware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6747dc359b_5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6747dc359b_5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include product backlog again omg</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267666f4ebf_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267666f4ebf_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67666f4ebf_1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67666f4ebf_1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67666f4ebf_1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67666f4ebf_1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67666f4ebf_1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267666f4ebf_1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67666f4ebf_14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267666f4ebf_14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67666f4ebf_14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67666f4ebf_14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267666f4ebf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267666f4ebf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67666f4ebf_14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67666f4ebf_14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67666f4ebf_14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67666f4ebf_14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7666f4ebf_1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7666f4ebf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09600" rtl="0" algn="l">
              <a:lnSpc>
                <a:spcPct val="115000"/>
              </a:lnSpc>
              <a:spcBef>
                <a:spcPts val="300"/>
              </a:spcBef>
              <a:spcAft>
                <a:spcPts val="0"/>
              </a:spcAft>
              <a:buClr>
                <a:srgbClr val="DBDEE1"/>
              </a:buClr>
              <a:buSzPts val="1200"/>
              <a:buChar char="●"/>
            </a:pPr>
            <a:r>
              <a:rPr lang="en" sz="1200">
                <a:solidFill>
                  <a:srgbClr val="DBDEE1"/>
                </a:solidFill>
              </a:rPr>
              <a:t>loading and creating tables (snowflake)</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ELT Pipeline (dbt cloud)</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CI/CD Pipeline (GitHub)</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Reports (Linkage to PowerBi)</a:t>
            </a:r>
            <a:endParaRPr sz="1200">
              <a:solidFill>
                <a:srgbClr val="DBDEE1"/>
              </a:solidFill>
            </a:endParaRPr>
          </a:p>
          <a:p>
            <a:pPr indent="0" lvl="0" marL="0" rtl="0" algn="l">
              <a:spcBef>
                <a:spcPts val="3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67666f4ebf_1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67666f4ebf_1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67666f4ebf_14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67666f4ebf_14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67666f4ebf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67666f4ebf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26747dc359b_5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26747dc359b_5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charming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67666f4eb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67666f4eb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67666f4ebf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67666f4ebf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267666f4ebf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267666f4ebf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Higher </a:t>
            </a:r>
            <a:r>
              <a:rPr lang="en">
                <a:solidFill>
                  <a:schemeClr val="dk1"/>
                </a:solidFill>
              </a:rPr>
              <a:t>customer purchase volumes from these suppliers allow NWT to </a:t>
            </a:r>
            <a:r>
              <a:rPr b="1" lang="en">
                <a:solidFill>
                  <a:schemeClr val="dk1"/>
                </a:solidFill>
              </a:rPr>
              <a:t>buy more products</a:t>
            </a:r>
            <a:r>
              <a:rPr lang="en">
                <a:solidFill>
                  <a:schemeClr val="dk1"/>
                </a:solidFill>
              </a:rPr>
              <a:t>, creating an opportunity to </a:t>
            </a:r>
            <a:r>
              <a:rPr b="1" lang="en">
                <a:solidFill>
                  <a:schemeClr val="dk1"/>
                </a:solidFill>
              </a:rPr>
              <a:t>request bulk discounts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267666f4ebf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267666f4ebf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67666f4ebf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267666f4ebf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67666f4ebf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67666f4ebf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63300"/>
            <a:ext cx="4528800" cy="2655900"/>
          </a:xfrm>
          <a:prstGeom prst="rect">
            <a:avLst/>
          </a:prstGeom>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612400"/>
            <a:ext cx="3949500" cy="475800"/>
          </a:xfrm>
          <a:prstGeom prst="rect">
            <a:avLst/>
          </a:prstGeom>
          <a:solidFill>
            <a:schemeClr val="accent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1549425" y="1154800"/>
            <a:ext cx="6045300" cy="1526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p:nvPr>
            <p:ph idx="1" type="subTitle"/>
          </p:nvPr>
        </p:nvSpPr>
        <p:spPr>
          <a:xfrm>
            <a:off x="1549425" y="2844650"/>
            <a:ext cx="6045300" cy="497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5" name="Google Shape;55;p11"/>
          <p:cNvGrpSpPr/>
          <p:nvPr/>
        </p:nvGrpSpPr>
        <p:grpSpPr>
          <a:xfrm>
            <a:off x="-1126400" y="-1670875"/>
            <a:ext cx="11392025" cy="8484500"/>
            <a:chOff x="-1126400" y="-1670875"/>
            <a:chExt cx="11392025" cy="8484500"/>
          </a:xfrm>
        </p:grpSpPr>
        <p:sp>
          <p:nvSpPr>
            <p:cNvPr id="56" name="Google Shape;56;p11"/>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 name="Google Shape;57;p11"/>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9" name="Shape 59"/>
        <p:cNvGrpSpPr/>
        <p:nvPr/>
      </p:nvGrpSpPr>
      <p:grpSpPr>
        <a:xfrm>
          <a:off x="0" y="0"/>
          <a:ext cx="0" cy="0"/>
          <a:chOff x="0" y="0"/>
          <a:chExt cx="0" cy="0"/>
        </a:xfrm>
      </p:grpSpPr>
      <p:sp>
        <p:nvSpPr>
          <p:cNvPr id="60" name="Google Shape;6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 name="Google Shape;61;p13"/>
          <p:cNvSpPr txBox="1"/>
          <p:nvPr>
            <p:ph idx="1" type="body"/>
          </p:nvPr>
        </p:nvSpPr>
        <p:spPr>
          <a:xfrm>
            <a:off x="720000" y="1215739"/>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62" name="Google Shape;62;p13"/>
          <p:cNvGrpSpPr/>
          <p:nvPr/>
        </p:nvGrpSpPr>
        <p:grpSpPr>
          <a:xfrm flipH="1">
            <a:off x="-1618500" y="-1799750"/>
            <a:ext cx="12223900" cy="8906275"/>
            <a:chOff x="-1618500" y="-1799750"/>
            <a:chExt cx="12223900" cy="8906275"/>
          </a:xfrm>
        </p:grpSpPr>
        <p:sp>
          <p:nvSpPr>
            <p:cNvPr id="63" name="Google Shape;63;p13"/>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64" name="Google Shape;64;p1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4"/>
          <p:cNvSpPr txBox="1"/>
          <p:nvPr>
            <p:ph hasCustomPrompt="1" idx="2" type="title"/>
          </p:nvPr>
        </p:nvSpPr>
        <p:spPr>
          <a:xfrm>
            <a:off x="184227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4"/>
          <p:cNvSpPr txBox="1"/>
          <p:nvPr>
            <p:ph hasCustomPrompt="1" idx="3" type="title"/>
          </p:nvPr>
        </p:nvSpPr>
        <p:spPr>
          <a:xfrm>
            <a:off x="184227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p:nvPr>
            <p:ph hasCustomPrompt="1" idx="4" type="title"/>
          </p:nvPr>
        </p:nvSpPr>
        <p:spPr>
          <a:xfrm>
            <a:off x="4204654"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4"/>
          <p:cNvSpPr txBox="1"/>
          <p:nvPr>
            <p:ph hasCustomPrompt="1" idx="5" type="title"/>
          </p:nvPr>
        </p:nvSpPr>
        <p:spPr>
          <a:xfrm>
            <a:off x="4204654"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4"/>
          <p:cNvSpPr txBox="1"/>
          <p:nvPr>
            <p:ph hasCustomPrompt="1" idx="6" type="title"/>
          </p:nvPr>
        </p:nvSpPr>
        <p:spPr>
          <a:xfrm>
            <a:off x="656702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p:nvPr>
            <p:ph hasCustomPrompt="1" idx="7" type="title"/>
          </p:nvPr>
        </p:nvSpPr>
        <p:spPr>
          <a:xfrm>
            <a:off x="656702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4"/>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4" name="Google Shape;74;p14"/>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5" name="Google Shape;75;p14"/>
          <p:cNvSpPr txBox="1"/>
          <p:nvPr>
            <p:ph idx="9" type="subTitle"/>
          </p:nvPr>
        </p:nvSpPr>
        <p:spPr>
          <a:xfrm>
            <a:off x="597677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6" name="Google Shape;76;p14"/>
          <p:cNvSpPr txBox="1"/>
          <p:nvPr>
            <p:ph idx="13" type="subTitle"/>
          </p:nvPr>
        </p:nvSpPr>
        <p:spPr>
          <a:xfrm>
            <a:off x="125202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7" name="Google Shape;77;p14"/>
          <p:cNvSpPr txBox="1"/>
          <p:nvPr>
            <p:ph idx="14" type="subTitle"/>
          </p:nvPr>
        </p:nvSpPr>
        <p:spPr>
          <a:xfrm>
            <a:off x="3614400"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8" name="Google Shape;78;p14"/>
          <p:cNvSpPr txBox="1"/>
          <p:nvPr>
            <p:ph idx="15" type="subTitle"/>
          </p:nvPr>
        </p:nvSpPr>
        <p:spPr>
          <a:xfrm>
            <a:off x="597677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79" name="Google Shape;79;p14"/>
          <p:cNvGrpSpPr/>
          <p:nvPr/>
        </p:nvGrpSpPr>
        <p:grpSpPr>
          <a:xfrm>
            <a:off x="-1618500" y="-1799750"/>
            <a:ext cx="12223900" cy="8906275"/>
            <a:chOff x="-1618500" y="-1799750"/>
            <a:chExt cx="12223900" cy="8906275"/>
          </a:xfrm>
        </p:grpSpPr>
        <p:sp>
          <p:nvSpPr>
            <p:cNvPr id="80" name="Google Shape;80;p14"/>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1" name="Google Shape;81;p14"/>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 name="Shape 82"/>
        <p:cNvGrpSpPr/>
        <p:nvPr/>
      </p:nvGrpSpPr>
      <p:grpSpPr>
        <a:xfrm>
          <a:off x="0" y="0"/>
          <a:ext cx="0" cy="0"/>
          <a:chOff x="0" y="0"/>
          <a:chExt cx="0" cy="0"/>
        </a:xfrm>
      </p:grpSpPr>
      <p:sp>
        <p:nvSpPr>
          <p:cNvPr id="83" name="Google Shape;8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 name="Google Shape;84;p15"/>
          <p:cNvSpPr txBox="1"/>
          <p:nvPr>
            <p:ph idx="1" type="subTitle"/>
          </p:nvPr>
        </p:nvSpPr>
        <p:spPr>
          <a:xfrm>
            <a:off x="93762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5" name="Google Shape;85;p15"/>
          <p:cNvSpPr txBox="1"/>
          <p:nvPr>
            <p:ph idx="2" type="subTitle"/>
          </p:nvPr>
        </p:nvSpPr>
        <p:spPr>
          <a:xfrm>
            <a:off x="3484347"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15"/>
          <p:cNvSpPr txBox="1"/>
          <p:nvPr>
            <p:ph idx="3" type="subTitle"/>
          </p:nvPr>
        </p:nvSpPr>
        <p:spPr>
          <a:xfrm>
            <a:off x="603107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15"/>
          <p:cNvSpPr txBox="1"/>
          <p:nvPr>
            <p:ph idx="4" type="subTitle"/>
          </p:nvPr>
        </p:nvSpPr>
        <p:spPr>
          <a:xfrm>
            <a:off x="93762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8" name="Google Shape;88;p15"/>
          <p:cNvSpPr txBox="1"/>
          <p:nvPr>
            <p:ph idx="5" type="subTitle"/>
          </p:nvPr>
        </p:nvSpPr>
        <p:spPr>
          <a:xfrm>
            <a:off x="3484350"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9" name="Google Shape;89;p15"/>
          <p:cNvSpPr txBox="1"/>
          <p:nvPr>
            <p:ph idx="6" type="subTitle"/>
          </p:nvPr>
        </p:nvSpPr>
        <p:spPr>
          <a:xfrm>
            <a:off x="603107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90" name="Google Shape;90;p15"/>
          <p:cNvGrpSpPr/>
          <p:nvPr/>
        </p:nvGrpSpPr>
        <p:grpSpPr>
          <a:xfrm>
            <a:off x="-1618500" y="-1799750"/>
            <a:ext cx="12223900" cy="8906275"/>
            <a:chOff x="-1618500" y="-1799750"/>
            <a:chExt cx="12223900" cy="8906275"/>
          </a:xfrm>
        </p:grpSpPr>
        <p:sp>
          <p:nvSpPr>
            <p:cNvPr id="91" name="Google Shape;91;p15"/>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2" name="Google Shape;92;p15"/>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3" name="Shape 93"/>
        <p:cNvGrpSpPr/>
        <p:nvPr/>
      </p:nvGrpSpPr>
      <p:grpSpPr>
        <a:xfrm>
          <a:off x="0" y="0"/>
          <a:ext cx="0" cy="0"/>
          <a:chOff x="0" y="0"/>
          <a:chExt cx="0" cy="0"/>
        </a:xfrm>
      </p:grpSpPr>
      <p:sp>
        <p:nvSpPr>
          <p:cNvPr id="94" name="Google Shape;9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6"/>
          <p:cNvSpPr txBox="1"/>
          <p:nvPr>
            <p:ph idx="1" type="subTitle"/>
          </p:nvPr>
        </p:nvSpPr>
        <p:spPr>
          <a:xfrm>
            <a:off x="1612949"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6"/>
          <p:cNvSpPr txBox="1"/>
          <p:nvPr>
            <p:ph idx="2" type="subTitle"/>
          </p:nvPr>
        </p:nvSpPr>
        <p:spPr>
          <a:xfrm>
            <a:off x="5613001"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6"/>
          <p:cNvSpPr txBox="1"/>
          <p:nvPr>
            <p:ph idx="3" type="subTitle"/>
          </p:nvPr>
        </p:nvSpPr>
        <p:spPr>
          <a:xfrm>
            <a:off x="1612949"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6"/>
          <p:cNvSpPr txBox="1"/>
          <p:nvPr>
            <p:ph idx="4" type="subTitle"/>
          </p:nvPr>
        </p:nvSpPr>
        <p:spPr>
          <a:xfrm>
            <a:off x="5613001"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6"/>
          <p:cNvSpPr txBox="1"/>
          <p:nvPr>
            <p:ph idx="5" type="subTitle"/>
          </p:nvPr>
        </p:nvSpPr>
        <p:spPr>
          <a:xfrm>
            <a:off x="1612950"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0" name="Google Shape;100;p16"/>
          <p:cNvSpPr txBox="1"/>
          <p:nvPr>
            <p:ph idx="6" type="subTitle"/>
          </p:nvPr>
        </p:nvSpPr>
        <p:spPr>
          <a:xfrm>
            <a:off x="1612950"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1" name="Google Shape;101;p16"/>
          <p:cNvSpPr txBox="1"/>
          <p:nvPr>
            <p:ph idx="7" type="subTitle"/>
          </p:nvPr>
        </p:nvSpPr>
        <p:spPr>
          <a:xfrm>
            <a:off x="5612975"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2" name="Google Shape;102;p16"/>
          <p:cNvSpPr txBox="1"/>
          <p:nvPr>
            <p:ph idx="8" type="subTitle"/>
          </p:nvPr>
        </p:nvSpPr>
        <p:spPr>
          <a:xfrm>
            <a:off x="5612975"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03" name="Google Shape;103;p16"/>
          <p:cNvGrpSpPr/>
          <p:nvPr/>
        </p:nvGrpSpPr>
        <p:grpSpPr>
          <a:xfrm>
            <a:off x="-1618500" y="-1799750"/>
            <a:ext cx="12223900" cy="8906275"/>
            <a:chOff x="-1618500" y="-1799750"/>
            <a:chExt cx="12223900" cy="8906275"/>
          </a:xfrm>
        </p:grpSpPr>
        <p:sp>
          <p:nvSpPr>
            <p:cNvPr id="104" name="Google Shape;104;p16"/>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05" name="Google Shape;105;p16"/>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 name="Shape 106"/>
        <p:cNvGrpSpPr/>
        <p:nvPr/>
      </p:nvGrpSpPr>
      <p:grpSpPr>
        <a:xfrm>
          <a:off x="0" y="0"/>
          <a:ext cx="0" cy="0"/>
          <a:chOff x="0" y="0"/>
          <a:chExt cx="0" cy="0"/>
        </a:xfrm>
      </p:grpSpPr>
      <p:sp>
        <p:nvSpPr>
          <p:cNvPr id="107" name="Google Shape;1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 name="Google Shape;108;p17"/>
          <p:cNvSpPr txBox="1"/>
          <p:nvPr>
            <p:ph idx="1" type="subTitle"/>
          </p:nvPr>
        </p:nvSpPr>
        <p:spPr>
          <a:xfrm>
            <a:off x="700125" y="18495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7"/>
          <p:cNvSpPr txBox="1"/>
          <p:nvPr>
            <p:ph idx="2" type="subTitle"/>
          </p:nvPr>
        </p:nvSpPr>
        <p:spPr>
          <a:xfrm>
            <a:off x="3310868"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7"/>
          <p:cNvSpPr txBox="1"/>
          <p:nvPr>
            <p:ph idx="3" type="subTitle"/>
          </p:nvPr>
        </p:nvSpPr>
        <p:spPr>
          <a:xfrm>
            <a:off x="700125"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7"/>
          <p:cNvSpPr txBox="1"/>
          <p:nvPr>
            <p:ph idx="4" type="subTitle"/>
          </p:nvPr>
        </p:nvSpPr>
        <p:spPr>
          <a:xfrm>
            <a:off x="3310868"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7"/>
          <p:cNvSpPr txBox="1"/>
          <p:nvPr>
            <p:ph idx="5" type="subTitle"/>
          </p:nvPr>
        </p:nvSpPr>
        <p:spPr>
          <a:xfrm>
            <a:off x="5921580"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7"/>
          <p:cNvSpPr txBox="1"/>
          <p:nvPr>
            <p:ph idx="6" type="subTitle"/>
          </p:nvPr>
        </p:nvSpPr>
        <p:spPr>
          <a:xfrm>
            <a:off x="5921580"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7"/>
          <p:cNvSpPr txBox="1"/>
          <p:nvPr>
            <p:ph idx="7" type="subTitle"/>
          </p:nvPr>
        </p:nvSpPr>
        <p:spPr>
          <a:xfrm>
            <a:off x="700125"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5" name="Google Shape;115;p17"/>
          <p:cNvSpPr txBox="1"/>
          <p:nvPr>
            <p:ph idx="8" type="subTitle"/>
          </p:nvPr>
        </p:nvSpPr>
        <p:spPr>
          <a:xfrm>
            <a:off x="331086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6" name="Google Shape;116;p17"/>
          <p:cNvSpPr txBox="1"/>
          <p:nvPr>
            <p:ph idx="9" type="subTitle"/>
          </p:nvPr>
        </p:nvSpPr>
        <p:spPr>
          <a:xfrm>
            <a:off x="592158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7" name="Google Shape;117;p17"/>
          <p:cNvSpPr txBox="1"/>
          <p:nvPr>
            <p:ph idx="13" type="subTitle"/>
          </p:nvPr>
        </p:nvSpPr>
        <p:spPr>
          <a:xfrm>
            <a:off x="700125"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8" name="Google Shape;118;p17"/>
          <p:cNvSpPr txBox="1"/>
          <p:nvPr>
            <p:ph idx="14" type="subTitle"/>
          </p:nvPr>
        </p:nvSpPr>
        <p:spPr>
          <a:xfrm>
            <a:off x="331086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9" name="Google Shape;119;p17"/>
          <p:cNvSpPr txBox="1"/>
          <p:nvPr>
            <p:ph idx="15" type="subTitle"/>
          </p:nvPr>
        </p:nvSpPr>
        <p:spPr>
          <a:xfrm>
            <a:off x="592158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20" name="Google Shape;120;p17"/>
          <p:cNvGrpSpPr/>
          <p:nvPr/>
        </p:nvGrpSpPr>
        <p:grpSpPr>
          <a:xfrm>
            <a:off x="-1291225" y="-2009900"/>
            <a:ext cx="11726450" cy="2549400"/>
            <a:chOff x="-1291225" y="-2009900"/>
            <a:chExt cx="11726450" cy="2549400"/>
          </a:xfrm>
        </p:grpSpPr>
        <p:sp>
          <p:nvSpPr>
            <p:cNvPr id="121" name="Google Shape;121;p17"/>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2" name="Google Shape;122;p17"/>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3" name="Shape 123"/>
        <p:cNvGrpSpPr/>
        <p:nvPr/>
      </p:nvGrpSpPr>
      <p:grpSpPr>
        <a:xfrm>
          <a:off x="0" y="0"/>
          <a:ext cx="0" cy="0"/>
          <a:chOff x="0" y="0"/>
          <a:chExt cx="0" cy="0"/>
        </a:xfrm>
      </p:grpSpPr>
      <p:sp>
        <p:nvSpPr>
          <p:cNvPr id="124" name="Google Shape;124;p18"/>
          <p:cNvSpPr txBox="1"/>
          <p:nvPr>
            <p:ph hasCustomPrompt="1" type="title"/>
          </p:nvPr>
        </p:nvSpPr>
        <p:spPr>
          <a:xfrm>
            <a:off x="713213" y="202512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18"/>
          <p:cNvSpPr txBox="1"/>
          <p:nvPr>
            <p:ph idx="1" type="subTitle"/>
          </p:nvPr>
        </p:nvSpPr>
        <p:spPr>
          <a:xfrm>
            <a:off x="713225" y="279977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6" name="Google Shape;126;p18"/>
          <p:cNvSpPr txBox="1"/>
          <p:nvPr>
            <p:ph hasCustomPrompt="1" idx="2" type="title"/>
          </p:nvPr>
        </p:nvSpPr>
        <p:spPr>
          <a:xfrm>
            <a:off x="713225" y="702685"/>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p:nvPr>
            <p:ph idx="3" type="subTitle"/>
          </p:nvPr>
        </p:nvSpPr>
        <p:spPr>
          <a:xfrm>
            <a:off x="713225" y="1477624"/>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8" name="Google Shape;128;p18"/>
          <p:cNvSpPr txBox="1"/>
          <p:nvPr>
            <p:ph hasCustomPrompt="1" idx="4" type="title"/>
          </p:nvPr>
        </p:nvSpPr>
        <p:spPr>
          <a:xfrm>
            <a:off x="713213" y="334727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18"/>
          <p:cNvSpPr txBox="1"/>
          <p:nvPr>
            <p:ph idx="5" type="subTitle"/>
          </p:nvPr>
        </p:nvSpPr>
        <p:spPr>
          <a:xfrm>
            <a:off x="713225" y="412192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30" name="Google Shape;130;p18"/>
          <p:cNvGrpSpPr/>
          <p:nvPr/>
        </p:nvGrpSpPr>
        <p:grpSpPr>
          <a:xfrm>
            <a:off x="3406950" y="-1934425"/>
            <a:ext cx="6861050" cy="9087825"/>
            <a:chOff x="3406950" y="-1934425"/>
            <a:chExt cx="6861050" cy="9087825"/>
          </a:xfrm>
        </p:grpSpPr>
        <p:sp>
          <p:nvSpPr>
            <p:cNvPr id="131" name="Google Shape;131;p18"/>
            <p:cNvSpPr/>
            <p:nvPr/>
          </p:nvSpPr>
          <p:spPr>
            <a:xfrm>
              <a:off x="3406950" y="-19344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2" name="Google Shape;132;p18"/>
            <p:cNvSpPr/>
            <p:nvPr/>
          </p:nvSpPr>
          <p:spPr>
            <a:xfrm>
              <a:off x="7718600" y="46040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35" name="Google Shape;135;p19"/>
          <p:cNvGrpSpPr/>
          <p:nvPr/>
        </p:nvGrpSpPr>
        <p:grpSpPr>
          <a:xfrm>
            <a:off x="-1618500" y="-1799750"/>
            <a:ext cx="12223900" cy="8906275"/>
            <a:chOff x="-1618500" y="-1799750"/>
            <a:chExt cx="12223900" cy="8906275"/>
          </a:xfrm>
        </p:grpSpPr>
        <p:sp>
          <p:nvSpPr>
            <p:cNvPr id="136" name="Google Shape;136;p19"/>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7" name="Google Shape;137;p19"/>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8" name="Shape 138"/>
        <p:cNvGrpSpPr/>
        <p:nvPr/>
      </p:nvGrpSpPr>
      <p:grpSpPr>
        <a:xfrm>
          <a:off x="0" y="0"/>
          <a:ext cx="0" cy="0"/>
          <a:chOff x="0" y="0"/>
          <a:chExt cx="0" cy="0"/>
        </a:xfrm>
      </p:grpSpPr>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0" name="Google Shape;140;p20"/>
          <p:cNvGrpSpPr/>
          <p:nvPr/>
        </p:nvGrpSpPr>
        <p:grpSpPr>
          <a:xfrm>
            <a:off x="-1618500" y="-1799750"/>
            <a:ext cx="12223900" cy="8906275"/>
            <a:chOff x="-1618500" y="-1799750"/>
            <a:chExt cx="12223900" cy="8906275"/>
          </a:xfrm>
        </p:grpSpPr>
        <p:sp>
          <p:nvSpPr>
            <p:cNvPr id="141" name="Google Shape;141;p20"/>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2" name="Google Shape;142;p20"/>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411975" y="1403275"/>
            <a:ext cx="1018800" cy="1018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nvSpPr>
        <p:spPr>
          <a:xfrm>
            <a:off x="7472500" y="448647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3" name="Shape 143"/>
        <p:cNvGrpSpPr/>
        <p:nvPr/>
      </p:nvGrpSpPr>
      <p:grpSpPr>
        <a:xfrm>
          <a:off x="0" y="0"/>
          <a:ext cx="0" cy="0"/>
          <a:chOff x="0" y="0"/>
          <a:chExt cx="0" cy="0"/>
        </a:xfrm>
      </p:grpSpPr>
      <p:sp>
        <p:nvSpPr>
          <p:cNvPr id="144" name="Google Shape;144;p21"/>
          <p:cNvSpPr txBox="1"/>
          <p:nvPr>
            <p:ph type="title"/>
          </p:nvPr>
        </p:nvSpPr>
        <p:spPr>
          <a:xfrm>
            <a:off x="713271" y="369575"/>
            <a:ext cx="4076700" cy="130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7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5" name="Google Shape;145;p21"/>
          <p:cNvSpPr txBox="1"/>
          <p:nvPr>
            <p:ph idx="1" type="subTitle"/>
          </p:nvPr>
        </p:nvSpPr>
        <p:spPr>
          <a:xfrm>
            <a:off x="713225" y="1532625"/>
            <a:ext cx="4076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1"/>
          <p:cNvSpPr txBox="1"/>
          <p:nvPr/>
        </p:nvSpPr>
        <p:spPr>
          <a:xfrm>
            <a:off x="713225" y="3352300"/>
            <a:ext cx="4353600" cy="815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Sarabun"/>
                <a:ea typeface="Sarabun"/>
                <a:cs typeface="Sarabun"/>
                <a:sym typeface="Sarabun"/>
              </a:rPr>
              <a:t>CREDITS:</a:t>
            </a:r>
            <a:r>
              <a:rPr lang="en" sz="1200">
                <a:solidFill>
                  <a:schemeClr val="dk1"/>
                </a:solidFill>
                <a:latin typeface="Sarabun"/>
                <a:ea typeface="Sarabun"/>
                <a:cs typeface="Sarabun"/>
                <a:sym typeface="Sarabun"/>
              </a:rPr>
              <a:t> This presentation template was created by </a:t>
            </a:r>
            <a:r>
              <a:rPr b="1" lang="en" sz="1200" u="sng">
                <a:solidFill>
                  <a:schemeClr val="dk1"/>
                </a:solidFill>
                <a:latin typeface="Sarabun"/>
                <a:ea typeface="Sarabun"/>
                <a:cs typeface="Sarabun"/>
                <a:sym typeface="Sarabun"/>
                <a:hlinkClick r:id="rId2">
                  <a:extLst>
                    <a:ext uri="{A12FA001-AC4F-418D-AE19-62706E023703}">
                      <ahyp:hlinkClr val="tx"/>
                    </a:ext>
                  </a:extLst>
                </a:hlinkClick>
              </a:rPr>
              <a:t>Slidesgo</a:t>
            </a:r>
            <a:r>
              <a:rPr lang="en" sz="1200">
                <a:solidFill>
                  <a:schemeClr val="dk1"/>
                </a:solidFill>
                <a:latin typeface="Sarabun"/>
                <a:ea typeface="Sarabun"/>
                <a:cs typeface="Sarabun"/>
                <a:sym typeface="Sarabun"/>
              </a:rPr>
              <a:t>, and includes icons by </a:t>
            </a:r>
            <a:r>
              <a:rPr b="1" lang="en" sz="1200" u="sng">
                <a:solidFill>
                  <a:schemeClr val="dk1"/>
                </a:solidFill>
                <a:latin typeface="Sarabun"/>
                <a:ea typeface="Sarabun"/>
                <a:cs typeface="Sarabun"/>
                <a:sym typeface="Sarabun"/>
                <a:hlinkClick r:id="rId3">
                  <a:extLst>
                    <a:ext uri="{A12FA001-AC4F-418D-AE19-62706E023703}">
                      <ahyp:hlinkClr val="tx"/>
                    </a:ext>
                  </a:extLst>
                </a:hlinkClick>
              </a:rPr>
              <a:t>Flaticon</a:t>
            </a:r>
            <a:r>
              <a:rPr lang="en" sz="1200">
                <a:solidFill>
                  <a:schemeClr val="dk1"/>
                </a:solidFill>
                <a:latin typeface="Sarabun"/>
                <a:ea typeface="Sarabun"/>
                <a:cs typeface="Sarabun"/>
                <a:sym typeface="Sarabun"/>
              </a:rPr>
              <a:t>, infographics &amp; images by </a:t>
            </a:r>
            <a:r>
              <a:rPr b="1" lang="en" sz="1200" u="sng">
                <a:solidFill>
                  <a:schemeClr val="dk1"/>
                </a:solidFill>
                <a:latin typeface="Sarabun"/>
                <a:ea typeface="Sarabun"/>
                <a:cs typeface="Sarabun"/>
                <a:sym typeface="Sarabun"/>
                <a:hlinkClick r:id="rId4">
                  <a:extLst>
                    <a:ext uri="{A12FA001-AC4F-418D-AE19-62706E023703}">
                      <ahyp:hlinkClr val="tx"/>
                    </a:ext>
                  </a:extLst>
                </a:hlinkClick>
              </a:rPr>
              <a:t>Freepik</a:t>
            </a:r>
            <a:r>
              <a:rPr lang="en" sz="1200">
                <a:solidFill>
                  <a:schemeClr val="dk1"/>
                </a:solidFill>
                <a:latin typeface="Sarabun"/>
                <a:ea typeface="Sarabun"/>
                <a:cs typeface="Sarabun"/>
                <a:sym typeface="Sarabun"/>
              </a:rPr>
              <a:t> </a:t>
            </a:r>
            <a:r>
              <a:rPr lang="en" sz="1200">
                <a:solidFill>
                  <a:schemeClr val="dk1"/>
                </a:solidFill>
                <a:latin typeface="Sarabun"/>
                <a:ea typeface="Sarabun"/>
                <a:cs typeface="Sarabun"/>
                <a:sym typeface="Sarabun"/>
              </a:rPr>
              <a:t>and illustrations by </a:t>
            </a:r>
            <a:r>
              <a:rPr b="1" lang="en" sz="1200" u="sng">
                <a:solidFill>
                  <a:schemeClr val="dk1"/>
                </a:solidFill>
                <a:latin typeface="Sarabun"/>
                <a:ea typeface="Sarabun"/>
                <a:cs typeface="Sarabun"/>
                <a:sym typeface="Sarabun"/>
                <a:hlinkClick r:id="rId5">
                  <a:extLst>
                    <a:ext uri="{A12FA001-AC4F-418D-AE19-62706E023703}">
                      <ahyp:hlinkClr val="tx"/>
                    </a:ext>
                  </a:extLst>
                </a:hlinkClick>
              </a:rPr>
              <a:t>Storyset</a:t>
            </a:r>
            <a:endParaRPr b="1" sz="1200" u="sng">
              <a:solidFill>
                <a:schemeClr val="dk1"/>
              </a:solidFill>
              <a:latin typeface="Sarabun"/>
              <a:ea typeface="Sarabun"/>
              <a:cs typeface="Sarabun"/>
              <a:sym typeface="Sarabun"/>
            </a:endParaRPr>
          </a:p>
        </p:txBody>
      </p:sp>
      <p:grpSp>
        <p:nvGrpSpPr>
          <p:cNvPr id="147" name="Google Shape;147;p21"/>
          <p:cNvGrpSpPr/>
          <p:nvPr/>
        </p:nvGrpSpPr>
        <p:grpSpPr>
          <a:xfrm>
            <a:off x="-1618500" y="-1799750"/>
            <a:ext cx="6751200" cy="9129475"/>
            <a:chOff x="-1618500" y="-1799750"/>
            <a:chExt cx="6751200" cy="9129475"/>
          </a:xfrm>
        </p:grpSpPr>
        <p:sp>
          <p:nvSpPr>
            <p:cNvPr id="148" name="Google Shape;148;p21"/>
            <p:cNvSpPr/>
            <p:nvPr/>
          </p:nvSpPr>
          <p:spPr>
            <a:xfrm>
              <a:off x="2583300" y="47803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9" name="Google Shape;149;p21"/>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0" name="Shape 150"/>
        <p:cNvGrpSpPr/>
        <p:nvPr/>
      </p:nvGrpSpPr>
      <p:grpSpPr>
        <a:xfrm>
          <a:off x="0" y="0"/>
          <a:ext cx="0" cy="0"/>
          <a:chOff x="0" y="0"/>
          <a:chExt cx="0" cy="0"/>
        </a:xfrm>
      </p:grpSpPr>
      <p:grpSp>
        <p:nvGrpSpPr>
          <p:cNvPr id="151" name="Google Shape;151;p22"/>
          <p:cNvGrpSpPr/>
          <p:nvPr/>
        </p:nvGrpSpPr>
        <p:grpSpPr>
          <a:xfrm>
            <a:off x="-1618500" y="-1799750"/>
            <a:ext cx="12223900" cy="8906275"/>
            <a:chOff x="-1618500" y="-1799750"/>
            <a:chExt cx="12223900" cy="8906275"/>
          </a:xfrm>
        </p:grpSpPr>
        <p:sp>
          <p:nvSpPr>
            <p:cNvPr id="152" name="Google Shape;152;p22"/>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3" name="Google Shape;153;p22"/>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4" name="Shape 154"/>
        <p:cNvGrpSpPr/>
        <p:nvPr/>
      </p:nvGrpSpPr>
      <p:grpSpPr>
        <a:xfrm>
          <a:off x="0" y="0"/>
          <a:ext cx="0" cy="0"/>
          <a:chOff x="0" y="0"/>
          <a:chExt cx="0" cy="0"/>
        </a:xfrm>
      </p:grpSpPr>
      <p:grpSp>
        <p:nvGrpSpPr>
          <p:cNvPr id="155" name="Google Shape;155;p23"/>
          <p:cNvGrpSpPr/>
          <p:nvPr/>
        </p:nvGrpSpPr>
        <p:grpSpPr>
          <a:xfrm>
            <a:off x="-1419325" y="-1799750"/>
            <a:ext cx="12024725" cy="8753950"/>
            <a:chOff x="-1419325" y="-1799750"/>
            <a:chExt cx="12024725" cy="8753950"/>
          </a:xfrm>
        </p:grpSpPr>
        <p:sp>
          <p:nvSpPr>
            <p:cNvPr id="156" name="Google Shape;156;p23"/>
            <p:cNvSpPr/>
            <p:nvPr/>
          </p:nvSpPr>
          <p:spPr>
            <a:xfrm flipH="1">
              <a:off x="-1419325" y="44048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7" name="Google Shape;157;p2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 name="Google Shape;17;p4"/>
          <p:cNvSpPr txBox="1"/>
          <p:nvPr>
            <p:ph idx="1" type="body"/>
          </p:nvPr>
        </p:nvSpPr>
        <p:spPr>
          <a:xfrm>
            <a:off x="720000" y="1215743"/>
            <a:ext cx="7704000" cy="128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8" name="Google Shape;18;p4"/>
          <p:cNvGrpSpPr/>
          <p:nvPr/>
        </p:nvGrpSpPr>
        <p:grpSpPr>
          <a:xfrm>
            <a:off x="-1618500" y="-1799750"/>
            <a:ext cx="12223900" cy="8906275"/>
            <a:chOff x="-1618500" y="-1799750"/>
            <a:chExt cx="12223900" cy="8906275"/>
          </a:xfrm>
        </p:grpSpPr>
        <p:sp>
          <p:nvSpPr>
            <p:cNvPr id="19" name="Google Shape;19;p4"/>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 name="Google Shape;20;p4"/>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 name="Google Shape;23;p5"/>
          <p:cNvSpPr txBox="1"/>
          <p:nvPr>
            <p:ph idx="1" type="subTitle"/>
          </p:nvPr>
        </p:nvSpPr>
        <p:spPr>
          <a:xfrm>
            <a:off x="4841429"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1258175"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125817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 name="Google Shape;26;p5"/>
          <p:cNvSpPr txBox="1"/>
          <p:nvPr>
            <p:ph idx="4" type="subTitle"/>
          </p:nvPr>
        </p:nvSpPr>
        <p:spPr>
          <a:xfrm>
            <a:off x="484143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27" name="Google Shape;27;p5"/>
          <p:cNvGrpSpPr/>
          <p:nvPr/>
        </p:nvGrpSpPr>
        <p:grpSpPr>
          <a:xfrm>
            <a:off x="-1291225" y="-2009900"/>
            <a:ext cx="11726450" cy="2549400"/>
            <a:chOff x="-1291225" y="-2009900"/>
            <a:chExt cx="11726450" cy="2549400"/>
          </a:xfrm>
        </p:grpSpPr>
        <p:sp>
          <p:nvSpPr>
            <p:cNvPr id="28" name="Google Shape;28;p5"/>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9" name="Google Shape;29;p5"/>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2" name="Google Shape;32;p6"/>
          <p:cNvGrpSpPr/>
          <p:nvPr/>
        </p:nvGrpSpPr>
        <p:grpSpPr>
          <a:xfrm>
            <a:off x="-1291225" y="-2009900"/>
            <a:ext cx="11726450" cy="2549400"/>
            <a:chOff x="-1291225" y="-2009900"/>
            <a:chExt cx="11726450" cy="2549400"/>
          </a:xfrm>
        </p:grpSpPr>
        <p:sp>
          <p:nvSpPr>
            <p:cNvPr id="33" name="Google Shape;33;p6"/>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4" name="Google Shape;34;p6"/>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idx="1" type="subTitle"/>
          </p:nvPr>
        </p:nvSpPr>
        <p:spPr>
          <a:xfrm>
            <a:off x="713225" y="1835500"/>
            <a:ext cx="4386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7" name="Google Shape;37;p7"/>
          <p:cNvSpPr/>
          <p:nvPr>
            <p:ph idx="2" type="pic"/>
          </p:nvPr>
        </p:nvSpPr>
        <p:spPr>
          <a:xfrm>
            <a:off x="5617150" y="0"/>
            <a:ext cx="3526800" cy="5143500"/>
          </a:xfrm>
          <a:prstGeom prst="rect">
            <a:avLst/>
          </a:prstGeom>
          <a:noFill/>
          <a:ln>
            <a:noFill/>
          </a:ln>
        </p:spPr>
      </p:sp>
      <p:sp>
        <p:nvSpPr>
          <p:cNvPr id="38" name="Google Shape;38;p7"/>
          <p:cNvSpPr txBox="1"/>
          <p:nvPr>
            <p:ph type="title"/>
          </p:nvPr>
        </p:nvSpPr>
        <p:spPr>
          <a:xfrm>
            <a:off x="720000" y="1009700"/>
            <a:ext cx="4386900" cy="657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1596300" y="1307100"/>
            <a:ext cx="5951400" cy="2529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1" name="Google Shape;41;p8"/>
          <p:cNvGrpSpPr/>
          <p:nvPr/>
        </p:nvGrpSpPr>
        <p:grpSpPr>
          <a:xfrm>
            <a:off x="-1126400" y="-1670875"/>
            <a:ext cx="11392025" cy="8484500"/>
            <a:chOff x="-1126400" y="-1670875"/>
            <a:chExt cx="11392025" cy="8484500"/>
          </a:xfrm>
        </p:grpSpPr>
        <p:sp>
          <p:nvSpPr>
            <p:cNvPr id="42" name="Google Shape;42;p8"/>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3" name="Google Shape;43;p8"/>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6" name="Google Shape;4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7" name="Google Shape;47;p9"/>
          <p:cNvGrpSpPr/>
          <p:nvPr/>
        </p:nvGrpSpPr>
        <p:grpSpPr>
          <a:xfrm flipH="1">
            <a:off x="-1126400" y="-1670875"/>
            <a:ext cx="11392025" cy="8484500"/>
            <a:chOff x="-1126400" y="-1670875"/>
            <a:chExt cx="11392025" cy="8484500"/>
          </a:xfrm>
        </p:grpSpPr>
        <p:sp>
          <p:nvSpPr>
            <p:cNvPr id="48" name="Google Shape;48;p9"/>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9" name="Google Shape;49;p9"/>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1pPr>
            <a:lvl2pPr lvl="1"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2pPr>
            <a:lvl3pPr lvl="2"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3pPr>
            <a:lvl4pPr lvl="3"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4pPr>
            <a:lvl5pPr lvl="4"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5pPr>
            <a:lvl6pPr lvl="5"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6pPr>
            <a:lvl7pPr lvl="6"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7pPr>
            <a:lvl8pPr lvl="7"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8pPr>
            <a:lvl9pPr lvl="8"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1pPr>
            <a:lvl2pPr indent="-304800" lvl="1" marL="914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2pPr>
            <a:lvl3pPr indent="-304800" lvl="2" marL="1371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3pPr>
            <a:lvl4pPr indent="-304800" lvl="3" marL="1828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4pPr>
            <a:lvl5pPr indent="-304800" lvl="4" marL="22860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5pPr>
            <a:lvl6pPr indent="-304800" lvl="5" marL="2743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6pPr>
            <a:lvl7pPr indent="-304800" lvl="6" marL="3200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7pPr>
            <a:lvl8pPr indent="-304800" lvl="7" marL="3657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8pPr>
            <a:lvl9pPr indent="-304800" lvl="8" marL="411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11.png"/><Relationship Id="rId4" Type="http://schemas.openxmlformats.org/officeDocument/2006/relationships/image" Target="../media/image2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7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5.xml"/><Relationship Id="rId3" Type="http://schemas.openxmlformats.org/officeDocument/2006/relationships/image" Target="../media/image206.png"/><Relationship Id="rId4" Type="http://schemas.openxmlformats.org/officeDocument/2006/relationships/image" Target="../media/image216.png"/><Relationship Id="rId5" Type="http://schemas.openxmlformats.org/officeDocument/2006/relationships/image" Target="../media/image213.png"/><Relationship Id="rId6" Type="http://schemas.openxmlformats.org/officeDocument/2006/relationships/image" Target="../media/image215.png"/><Relationship Id="rId7" Type="http://schemas.openxmlformats.org/officeDocument/2006/relationships/image" Target="../media/image212.png"/><Relationship Id="rId8" Type="http://schemas.openxmlformats.org/officeDocument/2006/relationships/image" Target="../media/image22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6.xml"/><Relationship Id="rId3" Type="http://schemas.openxmlformats.org/officeDocument/2006/relationships/image" Target="../media/image2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7.xml"/><Relationship Id="rId3" Type="http://schemas.openxmlformats.org/officeDocument/2006/relationships/image" Target="../media/image224.png"/><Relationship Id="rId4" Type="http://schemas.openxmlformats.org/officeDocument/2006/relationships/image" Target="../media/image216.png"/><Relationship Id="rId5" Type="http://schemas.openxmlformats.org/officeDocument/2006/relationships/image" Target="../media/image213.png"/><Relationship Id="rId6" Type="http://schemas.openxmlformats.org/officeDocument/2006/relationships/image" Target="../media/image21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8.xml"/><Relationship Id="rId3" Type="http://schemas.openxmlformats.org/officeDocument/2006/relationships/image" Target="../media/image224.png"/><Relationship Id="rId4" Type="http://schemas.openxmlformats.org/officeDocument/2006/relationships/image" Target="../media/image212.png"/><Relationship Id="rId5" Type="http://schemas.openxmlformats.org/officeDocument/2006/relationships/image" Target="../media/image22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9.xml"/><Relationship Id="rId3" Type="http://schemas.openxmlformats.org/officeDocument/2006/relationships/image" Target="../media/image2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0.xml"/><Relationship Id="rId3" Type="http://schemas.openxmlformats.org/officeDocument/2006/relationships/image" Target="../media/image2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1.xml"/><Relationship Id="rId3" Type="http://schemas.openxmlformats.org/officeDocument/2006/relationships/image" Target="../media/image2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2.xml"/><Relationship Id="rId3" Type="http://schemas.openxmlformats.org/officeDocument/2006/relationships/image" Target="../media/image2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3.xml"/><Relationship Id="rId3" Type="http://schemas.openxmlformats.org/officeDocument/2006/relationships/image" Target="../media/image2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22.png"/><Relationship Id="rId4" Type="http://schemas.openxmlformats.org/officeDocument/2006/relationships/image" Target="../media/image225.png"/><Relationship Id="rId5" Type="http://schemas.openxmlformats.org/officeDocument/2006/relationships/image" Target="../media/image230.png"/><Relationship Id="rId6" Type="http://schemas.openxmlformats.org/officeDocument/2006/relationships/image" Target="../media/image231.png"/><Relationship Id="rId7" Type="http://schemas.openxmlformats.org/officeDocument/2006/relationships/image" Target="../media/image235.png"/><Relationship Id="rId8" Type="http://schemas.openxmlformats.org/officeDocument/2006/relationships/image" Target="../media/image2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233.png"/><Relationship Id="rId4" Type="http://schemas.openxmlformats.org/officeDocument/2006/relationships/image" Target="../media/image2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222.png"/><Relationship Id="rId4" Type="http://schemas.openxmlformats.org/officeDocument/2006/relationships/image" Target="../media/image2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225.png"/><Relationship Id="rId4" Type="http://schemas.openxmlformats.org/officeDocument/2006/relationships/image" Target="../media/image2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230.png"/><Relationship Id="rId4" Type="http://schemas.openxmlformats.org/officeDocument/2006/relationships/image" Target="../media/image2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31.png"/><Relationship Id="rId4" Type="http://schemas.openxmlformats.org/officeDocument/2006/relationships/image" Target="../media/image2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4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hyperlink" Target="https://trello.com/b/hAGYg0TB/ado-asg-updated" TargetMode="External"/><Relationship Id="rId4" Type="http://schemas.openxmlformats.org/officeDocument/2006/relationships/hyperlink" Target="http://tinyurl.com/bdh8bcd6" TargetMode="External"/><Relationship Id="rId5" Type="http://schemas.openxmlformats.org/officeDocument/2006/relationships/hyperlink" Target="https://github.com/t0fuuuu/ADO_Assignment_2"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1" Type="http://schemas.openxmlformats.org/officeDocument/2006/relationships/image" Target="../media/image26.jpg"/><Relationship Id="rId10" Type="http://schemas.openxmlformats.org/officeDocument/2006/relationships/image" Target="../media/image16.jpg"/><Relationship Id="rId13" Type="http://schemas.openxmlformats.org/officeDocument/2006/relationships/image" Target="../media/image23.jpg"/><Relationship Id="rId12"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4.png"/><Relationship Id="rId9" Type="http://schemas.openxmlformats.org/officeDocument/2006/relationships/image" Target="../media/image21.png"/><Relationship Id="rId15" Type="http://schemas.openxmlformats.org/officeDocument/2006/relationships/image" Target="../media/image18.jpg"/><Relationship Id="rId14" Type="http://schemas.openxmlformats.org/officeDocument/2006/relationships/image" Target="../media/image19.jpg"/><Relationship Id="rId17" Type="http://schemas.openxmlformats.org/officeDocument/2006/relationships/image" Target="../media/image24.jpg"/><Relationship Id="rId16" Type="http://schemas.openxmlformats.org/officeDocument/2006/relationships/image" Target="../media/image22.jpg"/><Relationship Id="rId5" Type="http://schemas.openxmlformats.org/officeDocument/2006/relationships/image" Target="../media/image9.png"/><Relationship Id="rId19" Type="http://schemas.openxmlformats.org/officeDocument/2006/relationships/image" Target="../media/image28.jpg"/><Relationship Id="rId6" Type="http://schemas.openxmlformats.org/officeDocument/2006/relationships/image" Target="../media/image7.png"/><Relationship Id="rId18" Type="http://schemas.openxmlformats.org/officeDocument/2006/relationships/image" Target="../media/image33.jpg"/><Relationship Id="rId7" Type="http://schemas.openxmlformats.org/officeDocument/2006/relationships/image" Target="../media/image36.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2.jpg"/><Relationship Id="rId10" Type="http://schemas.openxmlformats.org/officeDocument/2006/relationships/image" Target="../media/image18.jpg"/><Relationship Id="rId13" Type="http://schemas.openxmlformats.org/officeDocument/2006/relationships/image" Target="../media/image33.jpg"/><Relationship Id="rId12"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19.jpg"/><Relationship Id="rId14" Type="http://schemas.openxmlformats.org/officeDocument/2006/relationships/image" Target="../media/image28.jpg"/><Relationship Id="rId5" Type="http://schemas.openxmlformats.org/officeDocument/2006/relationships/image" Target="../media/image16.jpg"/><Relationship Id="rId6" Type="http://schemas.openxmlformats.org/officeDocument/2006/relationships/image" Target="../media/image26.jpg"/><Relationship Id="rId7" Type="http://schemas.openxmlformats.org/officeDocument/2006/relationships/image" Target="../media/image34.jpg"/><Relationship Id="rId8"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49.png"/><Relationship Id="rId8" Type="http://schemas.openxmlformats.org/officeDocument/2006/relationships/image" Target="../media/image42.png"/></Relationships>
</file>

<file path=ppt/slides/_rels/slide24.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43.png"/><Relationship Id="rId7" Type="http://schemas.openxmlformats.org/officeDocument/2006/relationships/image" Target="../media/image55.png"/><Relationship Id="rId8"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40.png"/><Relationship Id="rId8"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4.png"/><Relationship Id="rId9"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64.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59.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76.png"/><Relationship Id="rId13" Type="http://schemas.openxmlformats.org/officeDocument/2006/relationships/image" Target="../media/image63.png"/><Relationship Id="rId12"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50.png"/><Relationship Id="rId9" Type="http://schemas.openxmlformats.org/officeDocument/2006/relationships/image" Target="../media/image60.png"/><Relationship Id="rId5" Type="http://schemas.openxmlformats.org/officeDocument/2006/relationships/image" Target="../media/image72.png"/><Relationship Id="rId6" Type="http://schemas.openxmlformats.org/officeDocument/2006/relationships/image" Target="../media/image70.png"/><Relationship Id="rId7" Type="http://schemas.openxmlformats.org/officeDocument/2006/relationships/image" Target="../media/image53.png"/><Relationship Id="rId8"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74.png"/><Relationship Id="rId6" Type="http://schemas.openxmlformats.org/officeDocument/2006/relationships/image" Target="../media/image61.png"/><Relationship Id="rId7"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57.png"/><Relationship Id="rId5" Type="http://schemas.openxmlformats.org/officeDocument/2006/relationships/image" Target="../media/image67.png"/><Relationship Id="rId6"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57.png"/><Relationship Id="rId5"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8.png"/><Relationship Id="rId7"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8.png"/><Relationship Id="rId7"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0"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81.png"/><Relationship Id="rId9" Type="http://schemas.openxmlformats.org/officeDocument/2006/relationships/image" Target="../media/image89.png"/><Relationship Id="rId5" Type="http://schemas.openxmlformats.org/officeDocument/2006/relationships/image" Target="../media/image83.png"/><Relationship Id="rId6" Type="http://schemas.openxmlformats.org/officeDocument/2006/relationships/image" Target="../media/image85.png"/><Relationship Id="rId7" Type="http://schemas.openxmlformats.org/officeDocument/2006/relationships/image" Target="../media/image84.png"/><Relationship Id="rId8"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91.png"/><Relationship Id="rId13" Type="http://schemas.openxmlformats.org/officeDocument/2006/relationships/image" Target="../media/image96.png"/><Relationship Id="rId12"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79.png"/><Relationship Id="rId9" Type="http://schemas.openxmlformats.org/officeDocument/2006/relationships/image" Target="../media/image92.png"/><Relationship Id="rId5" Type="http://schemas.openxmlformats.org/officeDocument/2006/relationships/image" Target="../media/image94.png"/><Relationship Id="rId6" Type="http://schemas.openxmlformats.org/officeDocument/2006/relationships/image" Target="../media/image101.png"/><Relationship Id="rId7" Type="http://schemas.openxmlformats.org/officeDocument/2006/relationships/image" Target="../media/image93.png"/><Relationship Id="rId8"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97.png"/><Relationship Id="rId5" Type="http://schemas.openxmlformats.org/officeDocument/2006/relationships/image" Target="../media/image103.png"/><Relationship Id="rId6" Type="http://schemas.openxmlformats.org/officeDocument/2006/relationships/image" Target="../media/image99.png"/><Relationship Id="rId7"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99.png"/><Relationship Id="rId5" Type="http://schemas.openxmlformats.org/officeDocument/2006/relationships/image" Target="../media/image112.png"/><Relationship Id="rId6" Type="http://schemas.openxmlformats.org/officeDocument/2006/relationships/image" Target="../media/image105.png"/><Relationship Id="rId7" Type="http://schemas.openxmlformats.org/officeDocument/2006/relationships/image" Target="../media/image122.png"/><Relationship Id="rId8" Type="http://schemas.openxmlformats.org/officeDocument/2006/relationships/image" Target="../media/image1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103.png"/><Relationship Id="rId5" Type="http://schemas.openxmlformats.org/officeDocument/2006/relationships/image" Target="../media/image107.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100.png"/><Relationship Id="rId5" Type="http://schemas.openxmlformats.org/officeDocument/2006/relationships/image" Target="../media/image114.png"/><Relationship Id="rId6" Type="http://schemas.openxmlformats.org/officeDocument/2006/relationships/image" Target="../media/image5.png"/><Relationship Id="rId7"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drive.google.com/file/d/1nAhVVx_P1rSQyJhPyvhPmpF0F5bM2aw9/view" TargetMode="External"/><Relationship Id="rId4" Type="http://schemas.openxmlformats.org/officeDocument/2006/relationships/image" Target="../media/image1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13.png"/><Relationship Id="rId4" Type="http://schemas.openxmlformats.org/officeDocument/2006/relationships/hyperlink" Target="https://www.scrumguides.or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1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117.png"/><Relationship Id="rId4" Type="http://schemas.openxmlformats.org/officeDocument/2006/relationships/image" Target="../media/image118.png"/><Relationship Id="rId9" Type="http://schemas.openxmlformats.org/officeDocument/2006/relationships/image" Target="../media/image123.png"/><Relationship Id="rId5" Type="http://schemas.openxmlformats.org/officeDocument/2006/relationships/image" Target="../media/image119.png"/><Relationship Id="rId6" Type="http://schemas.openxmlformats.org/officeDocument/2006/relationships/image" Target="../media/image111.png"/><Relationship Id="rId7" Type="http://schemas.openxmlformats.org/officeDocument/2006/relationships/image" Target="../media/image129.png"/><Relationship Id="rId8" Type="http://schemas.openxmlformats.org/officeDocument/2006/relationships/image" Target="../media/image1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27.png"/><Relationship Id="rId4" Type="http://schemas.openxmlformats.org/officeDocument/2006/relationships/image" Target="../media/image111.png"/><Relationship Id="rId5"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126.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132.png"/><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131.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135.png"/><Relationship Id="rId4" Type="http://schemas.openxmlformats.org/officeDocument/2006/relationships/image" Target="../media/image137.png"/><Relationship Id="rId5"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42.png"/><Relationship Id="rId5" Type="http://schemas.openxmlformats.org/officeDocument/2006/relationships/image" Target="../media/image133.png"/><Relationship Id="rId6" Type="http://schemas.openxmlformats.org/officeDocument/2006/relationships/image" Target="../media/image128.png"/><Relationship Id="rId7" Type="http://schemas.openxmlformats.org/officeDocument/2006/relationships/image" Target="../media/image134.png"/><Relationship Id="rId8" Type="http://schemas.openxmlformats.org/officeDocument/2006/relationships/image" Target="../media/image1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39.png"/><Relationship Id="rId4" Type="http://schemas.openxmlformats.org/officeDocument/2006/relationships/image" Target="../media/image148.png"/><Relationship Id="rId5" Type="http://schemas.openxmlformats.org/officeDocument/2006/relationships/image" Target="../media/image146.png"/><Relationship Id="rId6" Type="http://schemas.openxmlformats.org/officeDocument/2006/relationships/image" Target="../media/image155.png"/><Relationship Id="rId7" Type="http://schemas.openxmlformats.org/officeDocument/2006/relationships/image" Target="../media/image1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41.png"/><Relationship Id="rId4" Type="http://schemas.openxmlformats.org/officeDocument/2006/relationships/image" Target="../media/image156.png"/><Relationship Id="rId5" Type="http://schemas.openxmlformats.org/officeDocument/2006/relationships/image" Target="../media/image149.png"/><Relationship Id="rId6" Type="http://schemas.openxmlformats.org/officeDocument/2006/relationships/image" Target="../media/image1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43.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50.png"/></Relationships>
</file>

<file path=ppt/slides/_rels/slide72.xml.rels><?xml version="1.0" encoding="UTF-8" standalone="yes"?><Relationships xmlns="http://schemas.openxmlformats.org/package/2006/relationships"><Relationship Id="rId10" Type="http://schemas.openxmlformats.org/officeDocument/2006/relationships/image" Target="../media/image158.png"/><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image" Target="../media/image165.png"/><Relationship Id="rId5" Type="http://schemas.openxmlformats.org/officeDocument/2006/relationships/image" Target="../media/image159.png"/><Relationship Id="rId6" Type="http://schemas.openxmlformats.org/officeDocument/2006/relationships/image" Target="../media/image161.png"/><Relationship Id="rId7" Type="http://schemas.openxmlformats.org/officeDocument/2006/relationships/image" Target="../media/image153.png"/><Relationship Id="rId8" Type="http://schemas.openxmlformats.org/officeDocument/2006/relationships/image" Target="../media/image1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62.png"/><Relationship Id="rId4" Type="http://schemas.openxmlformats.org/officeDocument/2006/relationships/image" Target="../media/image1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57.png"/><Relationship Id="rId4" Type="http://schemas.openxmlformats.org/officeDocument/2006/relationships/image" Target="../media/image1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67.png"/><Relationship Id="rId4" Type="http://schemas.openxmlformats.org/officeDocument/2006/relationships/image" Target="../media/image1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61.png"/><Relationship Id="rId4" Type="http://schemas.openxmlformats.org/officeDocument/2006/relationships/image" Target="../media/image166.png"/><Relationship Id="rId5" Type="http://schemas.openxmlformats.org/officeDocument/2006/relationships/image" Target="../media/image171.png"/><Relationship Id="rId6" Type="http://schemas.openxmlformats.org/officeDocument/2006/relationships/image" Target="../media/image1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45.png"/><Relationship Id="rId4" Type="http://schemas.openxmlformats.org/officeDocument/2006/relationships/hyperlink" Target="http://drive.google.com/file/d/1Vqsnx7UXtwRcs4gav3EjX8n5otNg8ICn/view" TargetMode="External"/><Relationship Id="rId5" Type="http://schemas.openxmlformats.org/officeDocument/2006/relationships/image" Target="../media/image1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52.png"/><Relationship Id="rId4" Type="http://schemas.openxmlformats.org/officeDocument/2006/relationships/image" Target="../media/image125.png"/><Relationship Id="rId5" Type="http://schemas.openxmlformats.org/officeDocument/2006/relationships/image" Target="../media/image133.png"/><Relationship Id="rId6" Type="http://schemas.openxmlformats.org/officeDocument/2006/relationships/image" Target="../media/image128.png"/><Relationship Id="rId7" Type="http://schemas.openxmlformats.org/officeDocument/2006/relationships/image" Target="../media/image1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70.png"/><Relationship Id="rId4" Type="http://schemas.openxmlformats.org/officeDocument/2006/relationships/image" Target="../media/image173.png"/><Relationship Id="rId5" Type="http://schemas.openxmlformats.org/officeDocument/2006/relationships/image" Target="../media/image1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88.png"/><Relationship Id="rId4" Type="http://schemas.openxmlformats.org/officeDocument/2006/relationships/image" Target="../media/image178.png"/><Relationship Id="rId5" Type="http://schemas.openxmlformats.org/officeDocument/2006/relationships/image" Target="../media/image176.png"/><Relationship Id="rId6" Type="http://schemas.openxmlformats.org/officeDocument/2006/relationships/image" Target="../media/image1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86.png"/><Relationship Id="rId4" Type="http://schemas.openxmlformats.org/officeDocument/2006/relationships/image" Target="../media/image2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75.png"/><Relationship Id="rId4" Type="http://schemas.openxmlformats.org/officeDocument/2006/relationships/image" Target="../media/image1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181.png"/><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 Id="rId3" Type="http://schemas.openxmlformats.org/officeDocument/2006/relationships/image" Target="../media/image183.png"/></Relationships>
</file>

<file path=ppt/slides/_rels/slide88.xml.rels><?xml version="1.0" encoding="UTF-8" standalone="yes"?><Relationships xmlns="http://schemas.openxmlformats.org/package/2006/relationships"><Relationship Id="rId10" Type="http://schemas.openxmlformats.org/officeDocument/2006/relationships/image" Target="../media/image196.png"/><Relationship Id="rId1" Type="http://schemas.openxmlformats.org/officeDocument/2006/relationships/slideLayout" Target="../slideLayouts/slideLayout22.xml"/><Relationship Id="rId2" Type="http://schemas.openxmlformats.org/officeDocument/2006/relationships/notesSlide" Target="../notesSlides/notesSlide88.xml"/><Relationship Id="rId3" Type="http://schemas.openxmlformats.org/officeDocument/2006/relationships/image" Target="../media/image182.png"/><Relationship Id="rId4" Type="http://schemas.openxmlformats.org/officeDocument/2006/relationships/image" Target="../media/image185.png"/><Relationship Id="rId9" Type="http://schemas.openxmlformats.org/officeDocument/2006/relationships/image" Target="../media/image187.png"/><Relationship Id="rId5" Type="http://schemas.openxmlformats.org/officeDocument/2006/relationships/image" Target="../media/image190.png"/><Relationship Id="rId6" Type="http://schemas.openxmlformats.org/officeDocument/2006/relationships/image" Target="../media/image189.png"/><Relationship Id="rId7" Type="http://schemas.openxmlformats.org/officeDocument/2006/relationships/image" Target="../media/image192.png"/><Relationship Id="rId8" Type="http://schemas.openxmlformats.org/officeDocument/2006/relationships/image" Target="../media/image1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image" Target="../media/image182.png"/><Relationship Id="rId4" Type="http://schemas.openxmlformats.org/officeDocument/2006/relationships/image" Target="../media/image185.png"/><Relationship Id="rId5" Type="http://schemas.openxmlformats.org/officeDocument/2006/relationships/image" Target="../media/image190.png"/><Relationship Id="rId6" Type="http://schemas.openxmlformats.org/officeDocument/2006/relationships/image" Target="../media/image189.png"/><Relationship Id="rId7" Type="http://schemas.openxmlformats.org/officeDocument/2006/relationships/image" Target="../media/image2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0.xml"/><Relationship Id="rId3" Type="http://schemas.openxmlformats.org/officeDocument/2006/relationships/image" Target="../media/image194.png"/><Relationship Id="rId4" Type="http://schemas.openxmlformats.org/officeDocument/2006/relationships/image" Target="../media/image192.png"/><Relationship Id="rId5" Type="http://schemas.openxmlformats.org/officeDocument/2006/relationships/image" Target="../media/image184.png"/><Relationship Id="rId6" Type="http://schemas.openxmlformats.org/officeDocument/2006/relationships/image" Target="../media/image1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1.xml"/><Relationship Id="rId3" Type="http://schemas.openxmlformats.org/officeDocument/2006/relationships/image" Target="../media/image196.png"/><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2.xml"/><Relationship Id="rId3" Type="http://schemas.openxmlformats.org/officeDocument/2006/relationships/image" Target="../media/image198.png"/><Relationship Id="rId4" Type="http://schemas.openxmlformats.org/officeDocument/2006/relationships/image" Target="../media/image187.png"/><Relationship Id="rId5" Type="http://schemas.openxmlformats.org/officeDocument/2006/relationships/image" Target="../media/image2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20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14.png"/><Relationship Id="rId4" Type="http://schemas.openxmlformats.org/officeDocument/2006/relationships/image" Target="../media/image2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202.png"/><Relationship Id="rId4" Type="http://schemas.openxmlformats.org/officeDocument/2006/relationships/image" Target="../media/image20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91.png"/><Relationship Id="rId4" Type="http://schemas.openxmlformats.org/officeDocument/2006/relationships/image" Target="../media/image2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209.png"/><Relationship Id="rId4" Type="http://schemas.openxmlformats.org/officeDocument/2006/relationships/image" Target="../media/image208.png"/><Relationship Id="rId5" Type="http://schemas.openxmlformats.org/officeDocument/2006/relationships/image" Target="../media/image2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ctrTitle"/>
          </p:nvPr>
        </p:nvSpPr>
        <p:spPr>
          <a:xfrm>
            <a:off x="713225" y="766250"/>
            <a:ext cx="42783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ADO Assignment 2</a:t>
            </a:r>
            <a:endParaRPr>
              <a:solidFill>
                <a:schemeClr val="accent2"/>
              </a:solidFill>
            </a:endParaRPr>
          </a:p>
        </p:txBody>
      </p:sp>
      <p:sp>
        <p:nvSpPr>
          <p:cNvPr id="163" name="Google Shape;163;p24"/>
          <p:cNvSpPr/>
          <p:nvPr/>
        </p:nvSpPr>
        <p:spPr>
          <a:xfrm>
            <a:off x="4882225" y="913450"/>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4" name="Google Shape;164;p24"/>
          <p:cNvSpPr txBox="1"/>
          <p:nvPr>
            <p:ph idx="1" type="subTitle"/>
          </p:nvPr>
        </p:nvSpPr>
        <p:spPr>
          <a:xfrm>
            <a:off x="713225" y="3022900"/>
            <a:ext cx="3949500" cy="189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 </a:t>
            </a:r>
            <a:r>
              <a:rPr lang="en" sz="1500">
                <a:solidFill>
                  <a:schemeClr val="accent6"/>
                </a:solidFill>
              </a:rPr>
              <a:t>Cheryl Neo Yuqian (S10241900K)</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Ang Zhi Xin Jaden (S10242787D)</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Ma Cheng Ze Ryan (S10242111C)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Tan Li Yan (S10246159C)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Lim Ee Swen Joie (S10242326C)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Ong Pei Qi (S10243724H)</a:t>
            </a:r>
            <a:endParaRPr sz="1500">
              <a:solidFill>
                <a:schemeClr val="accent6"/>
              </a:solidFill>
            </a:endParaRPr>
          </a:p>
          <a:p>
            <a:pPr indent="0" lvl="0" marL="0" rtl="0" algn="ctr">
              <a:spcBef>
                <a:spcPts val="0"/>
              </a:spcBef>
              <a:spcAft>
                <a:spcPts val="0"/>
              </a:spcAft>
              <a:buNone/>
            </a:pPr>
            <a:r>
              <a:t/>
            </a:r>
            <a:endParaRPr>
              <a:solidFill>
                <a:schemeClr val="accent6"/>
              </a:solidFill>
            </a:endParaRPr>
          </a:p>
        </p:txBody>
      </p:sp>
      <p:grpSp>
        <p:nvGrpSpPr>
          <p:cNvPr id="165" name="Google Shape;165;p24"/>
          <p:cNvGrpSpPr/>
          <p:nvPr/>
        </p:nvGrpSpPr>
        <p:grpSpPr>
          <a:xfrm>
            <a:off x="-1311675" y="-1920875"/>
            <a:ext cx="11702225" cy="9074275"/>
            <a:chOff x="-1311675" y="-1920875"/>
            <a:chExt cx="11702225" cy="9074275"/>
          </a:xfrm>
        </p:grpSpPr>
        <p:sp>
          <p:nvSpPr>
            <p:cNvPr id="166" name="Google Shape;166;p24"/>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7" name="Google Shape;167;p24"/>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168" name="Google Shape;168;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nvGrpSpPr>
          <p:cNvPr id="169" name="Google Shape;169;p24"/>
          <p:cNvGrpSpPr/>
          <p:nvPr/>
        </p:nvGrpSpPr>
        <p:grpSpPr>
          <a:xfrm rot="2700000">
            <a:off x="7811505" y="1202160"/>
            <a:ext cx="1238547" cy="1018755"/>
            <a:chOff x="748250" y="3297050"/>
            <a:chExt cx="917725" cy="723625"/>
          </a:xfrm>
        </p:grpSpPr>
        <p:sp>
          <p:nvSpPr>
            <p:cNvPr id="170" name="Google Shape;170;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4"/>
          <p:cNvGrpSpPr/>
          <p:nvPr/>
        </p:nvGrpSpPr>
        <p:grpSpPr>
          <a:xfrm>
            <a:off x="5692789" y="628513"/>
            <a:ext cx="1238562" cy="1018719"/>
            <a:chOff x="748250" y="3297050"/>
            <a:chExt cx="917725" cy="723625"/>
          </a:xfrm>
        </p:grpSpPr>
        <p:sp>
          <p:nvSpPr>
            <p:cNvPr id="176" name="Google Shape;176;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4"/>
          <p:cNvGrpSpPr/>
          <p:nvPr/>
        </p:nvGrpSpPr>
        <p:grpSpPr>
          <a:xfrm>
            <a:off x="5092776" y="1819838"/>
            <a:ext cx="3689523" cy="3323649"/>
            <a:chOff x="260975" y="1006075"/>
            <a:chExt cx="1761950" cy="1587225"/>
          </a:xfrm>
        </p:grpSpPr>
        <p:sp>
          <p:nvSpPr>
            <p:cNvPr id="182" name="Google Shape;182;p24"/>
            <p:cNvSpPr/>
            <p:nvPr/>
          </p:nvSpPr>
          <p:spPr>
            <a:xfrm>
              <a:off x="996775" y="1007050"/>
              <a:ext cx="915125" cy="1291325"/>
            </a:xfrm>
            <a:custGeom>
              <a:rect b="b" l="l" r="r" t="t"/>
              <a:pathLst>
                <a:path extrusionOk="0" h="51653" w="36605">
                  <a:moveTo>
                    <a:pt x="0" y="0"/>
                  </a:moveTo>
                  <a:lnTo>
                    <a:pt x="0" y="51653"/>
                  </a:lnTo>
                  <a:lnTo>
                    <a:pt x="36604" y="51653"/>
                  </a:lnTo>
                  <a:lnTo>
                    <a:pt x="366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995800" y="1006075"/>
              <a:ext cx="917075" cy="1292975"/>
            </a:xfrm>
            <a:custGeom>
              <a:rect b="b" l="l" r="r" t="t"/>
              <a:pathLst>
                <a:path extrusionOk="0" h="51719" w="36683">
                  <a:moveTo>
                    <a:pt x="36643" y="51679"/>
                  </a:moveTo>
                  <a:cubicBezTo>
                    <a:pt x="36643" y="51685"/>
                    <a:pt x="36643" y="51689"/>
                    <a:pt x="36643" y="51692"/>
                  </a:cubicBezTo>
                  <a:cubicBezTo>
                    <a:pt x="36643" y="51689"/>
                    <a:pt x="36643" y="51685"/>
                    <a:pt x="36643" y="51679"/>
                  </a:cubicBezTo>
                  <a:close/>
                  <a:moveTo>
                    <a:pt x="0" y="0"/>
                  </a:moveTo>
                  <a:lnTo>
                    <a:pt x="0" y="51718"/>
                  </a:lnTo>
                  <a:lnTo>
                    <a:pt x="52" y="51718"/>
                  </a:lnTo>
                  <a:lnTo>
                    <a:pt x="36656" y="51679"/>
                  </a:lnTo>
                  <a:lnTo>
                    <a:pt x="79" y="51653"/>
                  </a:lnTo>
                  <a:lnTo>
                    <a:pt x="79" y="51653"/>
                  </a:lnTo>
                  <a:lnTo>
                    <a:pt x="79" y="78"/>
                  </a:lnTo>
                  <a:lnTo>
                    <a:pt x="36604" y="78"/>
                  </a:lnTo>
                  <a:cubicBezTo>
                    <a:pt x="36617" y="30319"/>
                    <a:pt x="36643" y="50992"/>
                    <a:pt x="36643" y="51679"/>
                  </a:cubicBezTo>
                  <a:lnTo>
                    <a:pt x="36643" y="51679"/>
                  </a:lnTo>
                  <a:cubicBezTo>
                    <a:pt x="36643" y="50992"/>
                    <a:pt x="36656" y="30301"/>
                    <a:pt x="36682" y="39"/>
                  </a:cubicBezTo>
                  <a:lnTo>
                    <a:pt x="36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1058500" y="1864325"/>
              <a:ext cx="390625" cy="89525"/>
            </a:xfrm>
            <a:custGeom>
              <a:rect b="b" l="l" r="r" t="t"/>
              <a:pathLst>
                <a:path extrusionOk="0" h="3581" w="15625">
                  <a:moveTo>
                    <a:pt x="1085" y="1"/>
                  </a:moveTo>
                  <a:cubicBezTo>
                    <a:pt x="484" y="1"/>
                    <a:pt x="0" y="484"/>
                    <a:pt x="0" y="1098"/>
                  </a:cubicBezTo>
                  <a:lnTo>
                    <a:pt x="0" y="2496"/>
                  </a:lnTo>
                  <a:cubicBezTo>
                    <a:pt x="0" y="3097"/>
                    <a:pt x="484" y="3580"/>
                    <a:pt x="1085" y="3580"/>
                  </a:cubicBezTo>
                  <a:lnTo>
                    <a:pt x="14527" y="3580"/>
                  </a:lnTo>
                  <a:cubicBezTo>
                    <a:pt x="15128" y="3580"/>
                    <a:pt x="15624" y="3097"/>
                    <a:pt x="15624" y="2496"/>
                  </a:cubicBezTo>
                  <a:lnTo>
                    <a:pt x="15624" y="1098"/>
                  </a:lnTo>
                  <a:cubicBezTo>
                    <a:pt x="15624" y="484"/>
                    <a:pt x="15128" y="1"/>
                    <a:pt x="14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1474575" y="1864325"/>
              <a:ext cx="382125" cy="89525"/>
            </a:xfrm>
            <a:custGeom>
              <a:rect b="b" l="l" r="r" t="t"/>
              <a:pathLst>
                <a:path extrusionOk="0" h="3581" w="15285">
                  <a:moveTo>
                    <a:pt x="1098" y="1"/>
                  </a:moveTo>
                  <a:cubicBezTo>
                    <a:pt x="484" y="1"/>
                    <a:pt x="0" y="484"/>
                    <a:pt x="0" y="1098"/>
                  </a:cubicBezTo>
                  <a:lnTo>
                    <a:pt x="0" y="2496"/>
                  </a:lnTo>
                  <a:cubicBezTo>
                    <a:pt x="0" y="3097"/>
                    <a:pt x="484" y="3580"/>
                    <a:pt x="1098" y="3580"/>
                  </a:cubicBezTo>
                  <a:lnTo>
                    <a:pt x="14187" y="3580"/>
                  </a:lnTo>
                  <a:cubicBezTo>
                    <a:pt x="14788" y="3580"/>
                    <a:pt x="15284" y="3097"/>
                    <a:pt x="15284" y="2496"/>
                  </a:cubicBezTo>
                  <a:lnTo>
                    <a:pt x="15284" y="1098"/>
                  </a:lnTo>
                  <a:cubicBezTo>
                    <a:pt x="15284" y="484"/>
                    <a:pt x="14788" y="1"/>
                    <a:pt x="14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056550" y="2047875"/>
              <a:ext cx="805375" cy="89500"/>
            </a:xfrm>
            <a:custGeom>
              <a:rect b="b" l="l" r="r" t="t"/>
              <a:pathLst>
                <a:path extrusionOk="0" h="3580" w="32215">
                  <a:moveTo>
                    <a:pt x="1097" y="0"/>
                  </a:moveTo>
                  <a:cubicBezTo>
                    <a:pt x="483" y="0"/>
                    <a:pt x="0" y="484"/>
                    <a:pt x="0" y="1098"/>
                  </a:cubicBezTo>
                  <a:lnTo>
                    <a:pt x="0" y="2495"/>
                  </a:lnTo>
                  <a:cubicBezTo>
                    <a:pt x="0" y="3096"/>
                    <a:pt x="483" y="3580"/>
                    <a:pt x="1097" y="3580"/>
                  </a:cubicBezTo>
                  <a:lnTo>
                    <a:pt x="31117" y="3580"/>
                  </a:lnTo>
                  <a:cubicBezTo>
                    <a:pt x="31731" y="3580"/>
                    <a:pt x="32214" y="3096"/>
                    <a:pt x="32214" y="2495"/>
                  </a:cubicBezTo>
                  <a:lnTo>
                    <a:pt x="32214" y="1098"/>
                  </a:lnTo>
                  <a:cubicBezTo>
                    <a:pt x="32214" y="484"/>
                    <a:pt x="31731" y="0"/>
                    <a:pt x="3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1069275" y="1827100"/>
              <a:ext cx="168550" cy="2300"/>
            </a:xfrm>
            <a:custGeom>
              <a:rect b="b" l="l" r="r" t="t"/>
              <a:pathLst>
                <a:path extrusionOk="0" h="92" w="6742">
                  <a:moveTo>
                    <a:pt x="3371" y="0"/>
                  </a:moveTo>
                  <a:cubicBezTo>
                    <a:pt x="1503" y="0"/>
                    <a:pt x="0" y="27"/>
                    <a:pt x="0" y="53"/>
                  </a:cubicBezTo>
                  <a:cubicBezTo>
                    <a:pt x="0" y="66"/>
                    <a:pt x="1503" y="92"/>
                    <a:pt x="3371" y="92"/>
                  </a:cubicBezTo>
                  <a:cubicBezTo>
                    <a:pt x="5226" y="92"/>
                    <a:pt x="6741" y="66"/>
                    <a:pt x="6741" y="53"/>
                  </a:cubicBezTo>
                  <a:cubicBezTo>
                    <a:pt x="6741" y="27"/>
                    <a:pt x="5226" y="0"/>
                    <a:pt x="3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1503950" y="1827100"/>
              <a:ext cx="132625" cy="2300"/>
            </a:xfrm>
            <a:custGeom>
              <a:rect b="b" l="l" r="r" t="t"/>
              <a:pathLst>
                <a:path extrusionOk="0" h="92" w="5305">
                  <a:moveTo>
                    <a:pt x="2653" y="0"/>
                  </a:moveTo>
                  <a:cubicBezTo>
                    <a:pt x="1190" y="0"/>
                    <a:pt x="1" y="27"/>
                    <a:pt x="1" y="53"/>
                  </a:cubicBezTo>
                  <a:cubicBezTo>
                    <a:pt x="1" y="66"/>
                    <a:pt x="1190" y="92"/>
                    <a:pt x="2653" y="92"/>
                  </a:cubicBezTo>
                  <a:cubicBezTo>
                    <a:pt x="4116" y="92"/>
                    <a:pt x="5305" y="66"/>
                    <a:pt x="5305" y="53"/>
                  </a:cubicBezTo>
                  <a:cubicBezTo>
                    <a:pt x="5305" y="27"/>
                    <a:pt x="4116" y="0"/>
                    <a:pt x="2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1071225" y="2009975"/>
              <a:ext cx="273725" cy="2000"/>
            </a:xfrm>
            <a:custGeom>
              <a:rect b="b" l="l" r="r" t="t"/>
              <a:pathLst>
                <a:path extrusionOk="0" h="80" w="10949">
                  <a:moveTo>
                    <a:pt x="5474" y="1"/>
                  </a:moveTo>
                  <a:cubicBezTo>
                    <a:pt x="2457" y="1"/>
                    <a:pt x="1" y="14"/>
                    <a:pt x="1" y="40"/>
                  </a:cubicBezTo>
                  <a:cubicBezTo>
                    <a:pt x="1" y="66"/>
                    <a:pt x="2457" y="79"/>
                    <a:pt x="5474" y="79"/>
                  </a:cubicBezTo>
                  <a:cubicBezTo>
                    <a:pt x="8492" y="79"/>
                    <a:pt x="10948" y="66"/>
                    <a:pt x="10948" y="40"/>
                  </a:cubicBezTo>
                  <a:cubicBezTo>
                    <a:pt x="10948" y="14"/>
                    <a:pt x="8492" y="1"/>
                    <a:pt x="5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042175" y="1660875"/>
              <a:ext cx="819750" cy="98000"/>
            </a:xfrm>
            <a:custGeom>
              <a:rect b="b" l="l" r="r" t="t"/>
              <a:pathLst>
                <a:path extrusionOk="0" h="3920" w="32790">
                  <a:moveTo>
                    <a:pt x="1058" y="0"/>
                  </a:moveTo>
                  <a:cubicBezTo>
                    <a:pt x="471" y="0"/>
                    <a:pt x="0" y="483"/>
                    <a:pt x="0" y="1071"/>
                  </a:cubicBezTo>
                  <a:lnTo>
                    <a:pt x="0" y="2861"/>
                  </a:lnTo>
                  <a:cubicBezTo>
                    <a:pt x="0" y="3449"/>
                    <a:pt x="471" y="3919"/>
                    <a:pt x="1058" y="3919"/>
                  </a:cubicBezTo>
                  <a:lnTo>
                    <a:pt x="31731" y="3919"/>
                  </a:lnTo>
                  <a:cubicBezTo>
                    <a:pt x="32319" y="3919"/>
                    <a:pt x="32789" y="3449"/>
                    <a:pt x="32789" y="2861"/>
                  </a:cubicBezTo>
                  <a:lnTo>
                    <a:pt x="32789" y="1071"/>
                  </a:lnTo>
                  <a:cubicBezTo>
                    <a:pt x="32789" y="483"/>
                    <a:pt x="32319" y="0"/>
                    <a:pt x="3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1301800" y="1708875"/>
              <a:ext cx="324975" cy="1975"/>
            </a:xfrm>
            <a:custGeom>
              <a:rect b="b" l="l" r="r" t="t"/>
              <a:pathLst>
                <a:path extrusionOk="0" h="79" w="12999">
                  <a:moveTo>
                    <a:pt x="6493" y="0"/>
                  </a:moveTo>
                  <a:cubicBezTo>
                    <a:pt x="2914" y="0"/>
                    <a:pt x="1" y="14"/>
                    <a:pt x="1" y="40"/>
                  </a:cubicBezTo>
                  <a:cubicBezTo>
                    <a:pt x="1" y="66"/>
                    <a:pt x="2914" y="79"/>
                    <a:pt x="6493" y="79"/>
                  </a:cubicBezTo>
                  <a:cubicBezTo>
                    <a:pt x="10086" y="79"/>
                    <a:pt x="12999" y="66"/>
                    <a:pt x="12999" y="40"/>
                  </a:cubicBezTo>
                  <a:cubicBezTo>
                    <a:pt x="12999" y="27"/>
                    <a:pt x="10086" y="0"/>
                    <a:pt x="6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996125" y="1186350"/>
              <a:ext cx="915775" cy="1975"/>
            </a:xfrm>
            <a:custGeom>
              <a:rect b="b" l="l" r="r" t="t"/>
              <a:pathLst>
                <a:path extrusionOk="0" h="79" w="36631">
                  <a:moveTo>
                    <a:pt x="18315" y="0"/>
                  </a:moveTo>
                  <a:cubicBezTo>
                    <a:pt x="8204" y="0"/>
                    <a:pt x="0" y="13"/>
                    <a:pt x="0" y="39"/>
                  </a:cubicBezTo>
                  <a:cubicBezTo>
                    <a:pt x="0" y="65"/>
                    <a:pt x="8191" y="78"/>
                    <a:pt x="18315" y="78"/>
                  </a:cubicBezTo>
                  <a:cubicBezTo>
                    <a:pt x="28426" y="78"/>
                    <a:pt x="36630" y="65"/>
                    <a:pt x="36630" y="39"/>
                  </a:cubicBezTo>
                  <a:cubicBezTo>
                    <a:pt x="36630" y="13"/>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996125" y="1619400"/>
              <a:ext cx="915775" cy="2300"/>
            </a:xfrm>
            <a:custGeom>
              <a:rect b="b" l="l" r="r" t="t"/>
              <a:pathLst>
                <a:path extrusionOk="0" h="92" w="36631">
                  <a:moveTo>
                    <a:pt x="18315" y="0"/>
                  </a:moveTo>
                  <a:cubicBezTo>
                    <a:pt x="8204" y="0"/>
                    <a:pt x="0" y="13"/>
                    <a:pt x="0" y="39"/>
                  </a:cubicBezTo>
                  <a:cubicBezTo>
                    <a:pt x="0" y="65"/>
                    <a:pt x="8191" y="92"/>
                    <a:pt x="18315" y="92"/>
                  </a:cubicBezTo>
                  <a:cubicBezTo>
                    <a:pt x="28426" y="92"/>
                    <a:pt x="36630" y="65"/>
                    <a:pt x="36630" y="39"/>
                  </a:cubicBezTo>
                  <a:cubicBezTo>
                    <a:pt x="36630" y="26"/>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567000" y="2190925"/>
              <a:ext cx="266850" cy="1975"/>
            </a:xfrm>
            <a:custGeom>
              <a:rect b="b" l="l" r="r" t="t"/>
              <a:pathLst>
                <a:path extrusionOk="0" h="79" w="10674">
                  <a:moveTo>
                    <a:pt x="5330" y="0"/>
                  </a:moveTo>
                  <a:cubicBezTo>
                    <a:pt x="2391" y="0"/>
                    <a:pt x="0" y="13"/>
                    <a:pt x="0" y="39"/>
                  </a:cubicBezTo>
                  <a:cubicBezTo>
                    <a:pt x="0" y="65"/>
                    <a:pt x="2391" y="78"/>
                    <a:pt x="5330" y="78"/>
                  </a:cubicBezTo>
                  <a:cubicBezTo>
                    <a:pt x="8282" y="78"/>
                    <a:pt x="10673" y="65"/>
                    <a:pt x="10673" y="39"/>
                  </a:cubicBezTo>
                  <a:cubicBezTo>
                    <a:pt x="10673" y="13"/>
                    <a:pt x="8282" y="0"/>
                    <a:pt x="5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637775" y="2100975"/>
              <a:ext cx="195075" cy="312375"/>
            </a:xfrm>
            <a:custGeom>
              <a:rect b="b" l="l" r="r" t="t"/>
              <a:pathLst>
                <a:path extrusionOk="0" h="12495" w="7803">
                  <a:moveTo>
                    <a:pt x="354" y="0"/>
                  </a:moveTo>
                  <a:cubicBezTo>
                    <a:pt x="227" y="0"/>
                    <a:pt x="1" y="334"/>
                    <a:pt x="1154" y="3846"/>
                  </a:cubicBezTo>
                  <a:cubicBezTo>
                    <a:pt x="2564" y="8170"/>
                    <a:pt x="6327" y="12494"/>
                    <a:pt x="6327" y="12494"/>
                  </a:cubicBezTo>
                  <a:lnTo>
                    <a:pt x="7803" y="11253"/>
                  </a:lnTo>
                  <a:cubicBezTo>
                    <a:pt x="7803" y="11253"/>
                    <a:pt x="5229" y="8275"/>
                    <a:pt x="3766" y="6237"/>
                  </a:cubicBezTo>
                  <a:cubicBezTo>
                    <a:pt x="2316" y="4212"/>
                    <a:pt x="409" y="19"/>
                    <a:pt x="409" y="19"/>
                  </a:cubicBezTo>
                  <a:cubicBezTo>
                    <a:pt x="409" y="19"/>
                    <a:pt x="384" y="0"/>
                    <a:pt x="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1804000" y="2115300"/>
              <a:ext cx="57275" cy="295425"/>
            </a:xfrm>
            <a:custGeom>
              <a:rect b="b" l="l" r="r" t="t"/>
              <a:pathLst>
                <a:path extrusionOk="0" h="11817" w="2291">
                  <a:moveTo>
                    <a:pt x="241" y="0"/>
                  </a:moveTo>
                  <a:cubicBezTo>
                    <a:pt x="119" y="0"/>
                    <a:pt x="1" y="99"/>
                    <a:pt x="17" y="256"/>
                  </a:cubicBezTo>
                  <a:cubicBezTo>
                    <a:pt x="252" y="1771"/>
                    <a:pt x="749" y="5337"/>
                    <a:pt x="723" y="7650"/>
                  </a:cubicBezTo>
                  <a:cubicBezTo>
                    <a:pt x="697" y="10654"/>
                    <a:pt x="723" y="11817"/>
                    <a:pt x="723" y="11817"/>
                  </a:cubicBezTo>
                  <a:lnTo>
                    <a:pt x="2290" y="11817"/>
                  </a:lnTo>
                  <a:cubicBezTo>
                    <a:pt x="2290" y="11817"/>
                    <a:pt x="2016" y="5612"/>
                    <a:pt x="1650" y="3704"/>
                  </a:cubicBezTo>
                  <a:cubicBezTo>
                    <a:pt x="1415" y="2398"/>
                    <a:pt x="893" y="922"/>
                    <a:pt x="435" y="112"/>
                  </a:cubicBezTo>
                  <a:cubicBezTo>
                    <a:pt x="387" y="34"/>
                    <a:pt x="313"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1836100" y="2102075"/>
              <a:ext cx="75800" cy="299175"/>
            </a:xfrm>
            <a:custGeom>
              <a:rect b="b" l="l" r="r" t="t"/>
              <a:pathLst>
                <a:path extrusionOk="0" h="11967" w="3032">
                  <a:moveTo>
                    <a:pt x="1019" y="1"/>
                  </a:moveTo>
                  <a:cubicBezTo>
                    <a:pt x="810" y="1"/>
                    <a:pt x="654" y="158"/>
                    <a:pt x="641" y="367"/>
                  </a:cubicBezTo>
                  <a:cubicBezTo>
                    <a:pt x="641" y="1111"/>
                    <a:pt x="706" y="1843"/>
                    <a:pt x="850" y="2574"/>
                  </a:cubicBezTo>
                  <a:cubicBezTo>
                    <a:pt x="1189" y="4573"/>
                    <a:pt x="1411" y="6062"/>
                    <a:pt x="1281" y="7173"/>
                  </a:cubicBezTo>
                  <a:cubicBezTo>
                    <a:pt x="1085" y="8779"/>
                    <a:pt x="654" y="10360"/>
                    <a:pt x="0" y="11849"/>
                  </a:cubicBezTo>
                  <a:lnTo>
                    <a:pt x="1163" y="11967"/>
                  </a:lnTo>
                  <a:cubicBezTo>
                    <a:pt x="1163" y="11967"/>
                    <a:pt x="2378" y="9093"/>
                    <a:pt x="2705" y="7225"/>
                  </a:cubicBezTo>
                  <a:cubicBezTo>
                    <a:pt x="3031" y="5357"/>
                    <a:pt x="2600" y="4377"/>
                    <a:pt x="2221" y="2404"/>
                  </a:cubicBezTo>
                  <a:cubicBezTo>
                    <a:pt x="2078" y="1686"/>
                    <a:pt x="1529" y="536"/>
                    <a:pt x="1346" y="197"/>
                  </a:cubicBezTo>
                  <a:cubicBezTo>
                    <a:pt x="1281" y="79"/>
                    <a:pt x="115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1871050" y="2042150"/>
              <a:ext cx="151875" cy="365975"/>
            </a:xfrm>
            <a:custGeom>
              <a:rect b="b" l="l" r="r" t="t"/>
              <a:pathLst>
                <a:path extrusionOk="0" h="14639" w="6075">
                  <a:moveTo>
                    <a:pt x="5776" y="0"/>
                  </a:moveTo>
                  <a:cubicBezTo>
                    <a:pt x="5618" y="0"/>
                    <a:pt x="4695" y="2904"/>
                    <a:pt x="4416" y="4188"/>
                  </a:cubicBezTo>
                  <a:cubicBezTo>
                    <a:pt x="4128" y="5507"/>
                    <a:pt x="13" y="14364"/>
                    <a:pt x="13" y="14364"/>
                  </a:cubicBezTo>
                  <a:lnTo>
                    <a:pt x="0" y="14638"/>
                  </a:lnTo>
                  <a:lnTo>
                    <a:pt x="1411" y="14638"/>
                  </a:lnTo>
                  <a:cubicBezTo>
                    <a:pt x="1411" y="14638"/>
                    <a:pt x="4586" y="5442"/>
                    <a:pt x="5330" y="3613"/>
                  </a:cubicBezTo>
                  <a:cubicBezTo>
                    <a:pt x="6075" y="1784"/>
                    <a:pt x="5905" y="177"/>
                    <a:pt x="5787" y="7"/>
                  </a:cubicBezTo>
                  <a:cubicBezTo>
                    <a:pt x="5784" y="3"/>
                    <a:pt x="5780" y="0"/>
                    <a:pt x="57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1645050" y="2103725"/>
              <a:ext cx="179650" cy="287750"/>
            </a:xfrm>
            <a:custGeom>
              <a:rect b="b" l="l" r="r" t="t"/>
              <a:pathLst>
                <a:path extrusionOk="0" h="11510" w="7186">
                  <a:moveTo>
                    <a:pt x="0" y="0"/>
                  </a:moveTo>
                  <a:lnTo>
                    <a:pt x="0" y="0"/>
                  </a:lnTo>
                  <a:cubicBezTo>
                    <a:pt x="13" y="52"/>
                    <a:pt x="26" y="92"/>
                    <a:pt x="40" y="144"/>
                  </a:cubicBezTo>
                  <a:cubicBezTo>
                    <a:pt x="66" y="235"/>
                    <a:pt x="92" y="366"/>
                    <a:pt x="144" y="523"/>
                  </a:cubicBezTo>
                  <a:cubicBezTo>
                    <a:pt x="249" y="862"/>
                    <a:pt x="392" y="1346"/>
                    <a:pt x="601" y="1934"/>
                  </a:cubicBezTo>
                  <a:cubicBezTo>
                    <a:pt x="1137" y="3475"/>
                    <a:pt x="1816" y="4951"/>
                    <a:pt x="2639" y="6362"/>
                  </a:cubicBezTo>
                  <a:cubicBezTo>
                    <a:pt x="3475" y="7760"/>
                    <a:pt x="4481" y="9053"/>
                    <a:pt x="5644" y="10203"/>
                  </a:cubicBezTo>
                  <a:cubicBezTo>
                    <a:pt x="5983" y="10542"/>
                    <a:pt x="6362" y="10869"/>
                    <a:pt x="6741" y="11182"/>
                  </a:cubicBezTo>
                  <a:cubicBezTo>
                    <a:pt x="6885" y="11300"/>
                    <a:pt x="7002" y="11378"/>
                    <a:pt x="7068" y="11431"/>
                  </a:cubicBezTo>
                  <a:cubicBezTo>
                    <a:pt x="7107" y="11457"/>
                    <a:pt x="7146" y="11483"/>
                    <a:pt x="7185" y="11509"/>
                  </a:cubicBezTo>
                  <a:cubicBezTo>
                    <a:pt x="7159" y="11470"/>
                    <a:pt x="7120" y="11444"/>
                    <a:pt x="7081" y="11418"/>
                  </a:cubicBezTo>
                  <a:cubicBezTo>
                    <a:pt x="7015" y="11352"/>
                    <a:pt x="6911" y="11274"/>
                    <a:pt x="6780" y="11156"/>
                  </a:cubicBezTo>
                  <a:cubicBezTo>
                    <a:pt x="6506" y="10934"/>
                    <a:pt x="6127" y="10608"/>
                    <a:pt x="5683" y="10163"/>
                  </a:cubicBezTo>
                  <a:cubicBezTo>
                    <a:pt x="4546" y="9014"/>
                    <a:pt x="3554" y="7721"/>
                    <a:pt x="2731" y="6323"/>
                  </a:cubicBezTo>
                  <a:cubicBezTo>
                    <a:pt x="1908" y="4925"/>
                    <a:pt x="1215" y="3449"/>
                    <a:pt x="667" y="1907"/>
                  </a:cubicBezTo>
                  <a:cubicBezTo>
                    <a:pt x="445" y="1333"/>
                    <a:pt x="288" y="849"/>
                    <a:pt x="183" y="523"/>
                  </a:cubicBezTo>
                  <a:lnTo>
                    <a:pt x="53" y="131"/>
                  </a:lnTo>
                  <a:cubicBezTo>
                    <a:pt x="40" y="92"/>
                    <a:pt x="26" y="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1809650" y="2120700"/>
              <a:ext cx="26475" cy="164300"/>
            </a:xfrm>
            <a:custGeom>
              <a:rect b="b" l="l" r="r" t="t"/>
              <a:pathLst>
                <a:path extrusionOk="0" h="6572" w="1059">
                  <a:moveTo>
                    <a:pt x="0" y="0"/>
                  </a:moveTo>
                  <a:cubicBezTo>
                    <a:pt x="0" y="79"/>
                    <a:pt x="26" y="170"/>
                    <a:pt x="40" y="249"/>
                  </a:cubicBezTo>
                  <a:lnTo>
                    <a:pt x="196" y="954"/>
                  </a:lnTo>
                  <a:cubicBezTo>
                    <a:pt x="314" y="1542"/>
                    <a:pt x="484" y="2365"/>
                    <a:pt x="627" y="3266"/>
                  </a:cubicBezTo>
                  <a:cubicBezTo>
                    <a:pt x="784" y="4181"/>
                    <a:pt x="876" y="5004"/>
                    <a:pt x="941" y="5605"/>
                  </a:cubicBezTo>
                  <a:lnTo>
                    <a:pt x="1019" y="6310"/>
                  </a:lnTo>
                  <a:cubicBezTo>
                    <a:pt x="1019" y="6402"/>
                    <a:pt x="1032" y="6493"/>
                    <a:pt x="1058" y="6571"/>
                  </a:cubicBezTo>
                  <a:cubicBezTo>
                    <a:pt x="1058" y="6493"/>
                    <a:pt x="1058" y="6402"/>
                    <a:pt x="1058" y="6310"/>
                  </a:cubicBezTo>
                  <a:cubicBezTo>
                    <a:pt x="1045" y="6140"/>
                    <a:pt x="1032" y="5892"/>
                    <a:pt x="1006" y="5592"/>
                  </a:cubicBezTo>
                  <a:cubicBezTo>
                    <a:pt x="954" y="4991"/>
                    <a:pt x="863" y="4168"/>
                    <a:pt x="719" y="3253"/>
                  </a:cubicBezTo>
                  <a:cubicBezTo>
                    <a:pt x="575" y="2339"/>
                    <a:pt x="392" y="1529"/>
                    <a:pt x="249" y="941"/>
                  </a:cubicBezTo>
                  <a:cubicBezTo>
                    <a:pt x="183" y="641"/>
                    <a:pt x="118" y="405"/>
                    <a:pt x="79" y="249"/>
                  </a:cubicBezTo>
                  <a:cubicBezTo>
                    <a:pt x="53" y="157"/>
                    <a:pt x="26" y="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1849825" y="2105350"/>
              <a:ext cx="37900" cy="293625"/>
            </a:xfrm>
            <a:custGeom>
              <a:rect b="b" l="l" r="r" t="t"/>
              <a:pathLst>
                <a:path extrusionOk="0" h="11745" w="1516">
                  <a:moveTo>
                    <a:pt x="418" y="0"/>
                  </a:moveTo>
                  <a:cubicBezTo>
                    <a:pt x="418" y="40"/>
                    <a:pt x="431" y="79"/>
                    <a:pt x="457" y="118"/>
                  </a:cubicBezTo>
                  <a:lnTo>
                    <a:pt x="562" y="445"/>
                  </a:lnTo>
                  <a:cubicBezTo>
                    <a:pt x="614" y="588"/>
                    <a:pt x="666" y="771"/>
                    <a:pt x="719" y="980"/>
                  </a:cubicBezTo>
                  <a:cubicBezTo>
                    <a:pt x="784" y="1189"/>
                    <a:pt x="849" y="1424"/>
                    <a:pt x="915" y="1686"/>
                  </a:cubicBezTo>
                  <a:cubicBezTo>
                    <a:pt x="941" y="1829"/>
                    <a:pt x="980" y="1960"/>
                    <a:pt x="1006" y="2104"/>
                  </a:cubicBezTo>
                  <a:cubicBezTo>
                    <a:pt x="1045" y="2247"/>
                    <a:pt x="1058" y="2404"/>
                    <a:pt x="1097" y="2561"/>
                  </a:cubicBezTo>
                  <a:cubicBezTo>
                    <a:pt x="1150" y="2874"/>
                    <a:pt x="1189" y="3214"/>
                    <a:pt x="1241" y="3567"/>
                  </a:cubicBezTo>
                  <a:cubicBezTo>
                    <a:pt x="1424" y="5121"/>
                    <a:pt x="1372" y="6702"/>
                    <a:pt x="1084" y="8230"/>
                  </a:cubicBezTo>
                  <a:cubicBezTo>
                    <a:pt x="1006" y="8583"/>
                    <a:pt x="941" y="8923"/>
                    <a:pt x="862" y="9236"/>
                  </a:cubicBezTo>
                  <a:cubicBezTo>
                    <a:pt x="810" y="9393"/>
                    <a:pt x="784" y="9537"/>
                    <a:pt x="732" y="9680"/>
                  </a:cubicBezTo>
                  <a:cubicBezTo>
                    <a:pt x="693" y="9824"/>
                    <a:pt x="653" y="9955"/>
                    <a:pt x="614" y="10085"/>
                  </a:cubicBezTo>
                  <a:cubicBezTo>
                    <a:pt x="536" y="10347"/>
                    <a:pt x="444" y="10582"/>
                    <a:pt x="379" y="10791"/>
                  </a:cubicBezTo>
                  <a:cubicBezTo>
                    <a:pt x="301" y="10987"/>
                    <a:pt x="235" y="11170"/>
                    <a:pt x="170" y="11300"/>
                  </a:cubicBezTo>
                  <a:cubicBezTo>
                    <a:pt x="118" y="11444"/>
                    <a:pt x="79" y="11549"/>
                    <a:pt x="39" y="11627"/>
                  </a:cubicBezTo>
                  <a:cubicBezTo>
                    <a:pt x="26" y="11666"/>
                    <a:pt x="13" y="11705"/>
                    <a:pt x="0" y="11744"/>
                  </a:cubicBezTo>
                  <a:cubicBezTo>
                    <a:pt x="26" y="11705"/>
                    <a:pt x="39" y="11679"/>
                    <a:pt x="65" y="11640"/>
                  </a:cubicBezTo>
                  <a:lnTo>
                    <a:pt x="209" y="11313"/>
                  </a:lnTo>
                  <a:cubicBezTo>
                    <a:pt x="274" y="11170"/>
                    <a:pt x="340" y="11000"/>
                    <a:pt x="418" y="10791"/>
                  </a:cubicBezTo>
                  <a:cubicBezTo>
                    <a:pt x="497" y="10595"/>
                    <a:pt x="588" y="10360"/>
                    <a:pt x="666" y="10098"/>
                  </a:cubicBezTo>
                  <a:cubicBezTo>
                    <a:pt x="719" y="9968"/>
                    <a:pt x="758" y="9837"/>
                    <a:pt x="810" y="9694"/>
                  </a:cubicBezTo>
                  <a:cubicBezTo>
                    <a:pt x="849" y="9550"/>
                    <a:pt x="888" y="9406"/>
                    <a:pt x="928" y="9249"/>
                  </a:cubicBezTo>
                  <a:cubicBezTo>
                    <a:pt x="1019" y="8936"/>
                    <a:pt x="1084" y="8596"/>
                    <a:pt x="1163" y="8243"/>
                  </a:cubicBezTo>
                  <a:cubicBezTo>
                    <a:pt x="1450" y="6702"/>
                    <a:pt x="1516" y="5121"/>
                    <a:pt x="1320" y="3554"/>
                  </a:cubicBezTo>
                  <a:cubicBezTo>
                    <a:pt x="1267" y="3201"/>
                    <a:pt x="1228" y="2861"/>
                    <a:pt x="1163" y="2548"/>
                  </a:cubicBezTo>
                  <a:cubicBezTo>
                    <a:pt x="1124" y="2391"/>
                    <a:pt x="1097" y="2234"/>
                    <a:pt x="1071" y="2091"/>
                  </a:cubicBezTo>
                  <a:lnTo>
                    <a:pt x="967" y="1673"/>
                  </a:lnTo>
                  <a:cubicBezTo>
                    <a:pt x="902" y="1398"/>
                    <a:pt x="823" y="1163"/>
                    <a:pt x="771" y="954"/>
                  </a:cubicBezTo>
                  <a:cubicBezTo>
                    <a:pt x="706" y="758"/>
                    <a:pt x="640" y="562"/>
                    <a:pt x="588" y="432"/>
                  </a:cubicBezTo>
                  <a:cubicBezTo>
                    <a:pt x="536" y="301"/>
                    <a:pt x="497" y="183"/>
                    <a:pt x="470" y="105"/>
                  </a:cubicBezTo>
                  <a:cubicBezTo>
                    <a:pt x="457" y="66"/>
                    <a:pt x="431" y="27"/>
                    <a:pt x="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1888350" y="2046900"/>
              <a:ext cx="126425" cy="362525"/>
            </a:xfrm>
            <a:custGeom>
              <a:rect b="b" l="l" r="r" t="t"/>
              <a:pathLst>
                <a:path extrusionOk="0" h="14501" w="5057">
                  <a:moveTo>
                    <a:pt x="5056" y="0"/>
                  </a:moveTo>
                  <a:cubicBezTo>
                    <a:pt x="5056" y="13"/>
                    <a:pt x="5043" y="26"/>
                    <a:pt x="5043" y="39"/>
                  </a:cubicBezTo>
                  <a:cubicBezTo>
                    <a:pt x="5043" y="65"/>
                    <a:pt x="5030" y="105"/>
                    <a:pt x="5017" y="157"/>
                  </a:cubicBezTo>
                  <a:cubicBezTo>
                    <a:pt x="5004" y="248"/>
                    <a:pt x="4965" y="405"/>
                    <a:pt x="4926" y="588"/>
                  </a:cubicBezTo>
                  <a:cubicBezTo>
                    <a:pt x="4834" y="967"/>
                    <a:pt x="4690" y="1515"/>
                    <a:pt x="4481" y="2169"/>
                  </a:cubicBezTo>
                  <a:cubicBezTo>
                    <a:pt x="4272" y="2835"/>
                    <a:pt x="3985" y="3606"/>
                    <a:pt x="3645" y="4468"/>
                  </a:cubicBezTo>
                  <a:cubicBezTo>
                    <a:pt x="3306" y="5317"/>
                    <a:pt x="2927" y="6257"/>
                    <a:pt x="2548" y="7250"/>
                  </a:cubicBezTo>
                  <a:cubicBezTo>
                    <a:pt x="2182" y="8256"/>
                    <a:pt x="1882" y="9223"/>
                    <a:pt x="1621" y="10111"/>
                  </a:cubicBezTo>
                  <a:cubicBezTo>
                    <a:pt x="1372" y="10986"/>
                    <a:pt x="1111" y="11783"/>
                    <a:pt x="876" y="12436"/>
                  </a:cubicBezTo>
                  <a:cubicBezTo>
                    <a:pt x="641" y="13090"/>
                    <a:pt x="419" y="13599"/>
                    <a:pt x="262" y="13952"/>
                  </a:cubicBezTo>
                  <a:cubicBezTo>
                    <a:pt x="184" y="14135"/>
                    <a:pt x="105" y="14265"/>
                    <a:pt x="66" y="14357"/>
                  </a:cubicBezTo>
                  <a:cubicBezTo>
                    <a:pt x="40" y="14396"/>
                    <a:pt x="27" y="14435"/>
                    <a:pt x="14" y="14461"/>
                  </a:cubicBezTo>
                  <a:lnTo>
                    <a:pt x="1" y="14500"/>
                  </a:lnTo>
                  <a:cubicBezTo>
                    <a:pt x="14" y="14487"/>
                    <a:pt x="14" y="14474"/>
                    <a:pt x="27" y="14474"/>
                  </a:cubicBezTo>
                  <a:lnTo>
                    <a:pt x="79" y="14370"/>
                  </a:lnTo>
                  <a:cubicBezTo>
                    <a:pt x="131" y="14278"/>
                    <a:pt x="210" y="14148"/>
                    <a:pt x="288" y="13965"/>
                  </a:cubicBezTo>
                  <a:cubicBezTo>
                    <a:pt x="536" y="13482"/>
                    <a:pt x="745" y="12972"/>
                    <a:pt x="941" y="12450"/>
                  </a:cubicBezTo>
                  <a:cubicBezTo>
                    <a:pt x="1189" y="11796"/>
                    <a:pt x="1438" y="11013"/>
                    <a:pt x="1712" y="10124"/>
                  </a:cubicBezTo>
                  <a:cubicBezTo>
                    <a:pt x="1986" y="9249"/>
                    <a:pt x="2274" y="8282"/>
                    <a:pt x="2639" y="7289"/>
                  </a:cubicBezTo>
                  <a:cubicBezTo>
                    <a:pt x="3005" y="6297"/>
                    <a:pt x="3397" y="5356"/>
                    <a:pt x="3724" y="4494"/>
                  </a:cubicBezTo>
                  <a:cubicBezTo>
                    <a:pt x="4050" y="3645"/>
                    <a:pt x="4325" y="2848"/>
                    <a:pt x="4534" y="2195"/>
                  </a:cubicBezTo>
                  <a:cubicBezTo>
                    <a:pt x="4743" y="1529"/>
                    <a:pt x="4873" y="980"/>
                    <a:pt x="4952" y="601"/>
                  </a:cubicBezTo>
                  <a:cubicBezTo>
                    <a:pt x="4991" y="405"/>
                    <a:pt x="5017" y="248"/>
                    <a:pt x="5030" y="157"/>
                  </a:cubicBezTo>
                  <a:cubicBezTo>
                    <a:pt x="5043" y="118"/>
                    <a:pt x="5056" y="78"/>
                    <a:pt x="5056" y="39"/>
                  </a:cubicBezTo>
                  <a:cubicBezTo>
                    <a:pt x="5056" y="26"/>
                    <a:pt x="5056" y="13"/>
                    <a:pt x="5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1680050" y="1995450"/>
              <a:ext cx="178925" cy="412675"/>
            </a:xfrm>
            <a:custGeom>
              <a:rect b="b" l="l" r="r" t="t"/>
              <a:pathLst>
                <a:path extrusionOk="0" h="16507" w="7157">
                  <a:moveTo>
                    <a:pt x="425" y="1"/>
                  </a:moveTo>
                  <a:cubicBezTo>
                    <a:pt x="207" y="1"/>
                    <a:pt x="1" y="208"/>
                    <a:pt x="77" y="464"/>
                  </a:cubicBezTo>
                  <a:cubicBezTo>
                    <a:pt x="220" y="922"/>
                    <a:pt x="390" y="1366"/>
                    <a:pt x="599" y="1797"/>
                  </a:cubicBezTo>
                  <a:cubicBezTo>
                    <a:pt x="1161" y="2999"/>
                    <a:pt x="2833" y="7323"/>
                    <a:pt x="3617" y="9700"/>
                  </a:cubicBezTo>
                  <a:cubicBezTo>
                    <a:pt x="4387" y="12078"/>
                    <a:pt x="5485" y="16506"/>
                    <a:pt x="5485" y="16506"/>
                  </a:cubicBezTo>
                  <a:lnTo>
                    <a:pt x="7157" y="16232"/>
                  </a:lnTo>
                  <a:cubicBezTo>
                    <a:pt x="7157" y="16232"/>
                    <a:pt x="5629" y="8943"/>
                    <a:pt x="4139" y="6330"/>
                  </a:cubicBezTo>
                  <a:cubicBezTo>
                    <a:pt x="2950" y="4227"/>
                    <a:pt x="1749" y="1183"/>
                    <a:pt x="664" y="99"/>
                  </a:cubicBezTo>
                  <a:cubicBezTo>
                    <a:pt x="593" y="30"/>
                    <a:pt x="508"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1781550" y="2275175"/>
              <a:ext cx="35625" cy="132950"/>
            </a:xfrm>
            <a:custGeom>
              <a:rect b="b" l="l" r="r" t="t"/>
              <a:pathLst>
                <a:path extrusionOk="0" h="5318" w="1425">
                  <a:moveTo>
                    <a:pt x="1" y="0"/>
                  </a:moveTo>
                  <a:lnTo>
                    <a:pt x="1" y="0"/>
                  </a:lnTo>
                  <a:cubicBezTo>
                    <a:pt x="14" y="66"/>
                    <a:pt x="40" y="131"/>
                    <a:pt x="66" y="209"/>
                  </a:cubicBezTo>
                  <a:lnTo>
                    <a:pt x="223" y="771"/>
                  </a:lnTo>
                  <a:cubicBezTo>
                    <a:pt x="367" y="1255"/>
                    <a:pt x="550" y="1921"/>
                    <a:pt x="732" y="2652"/>
                  </a:cubicBezTo>
                  <a:cubicBezTo>
                    <a:pt x="915" y="3384"/>
                    <a:pt x="1085" y="4037"/>
                    <a:pt x="1203" y="4533"/>
                  </a:cubicBezTo>
                  <a:cubicBezTo>
                    <a:pt x="1268" y="4769"/>
                    <a:pt x="1320" y="4951"/>
                    <a:pt x="1359" y="5108"/>
                  </a:cubicBezTo>
                  <a:cubicBezTo>
                    <a:pt x="1373" y="5174"/>
                    <a:pt x="1399" y="5252"/>
                    <a:pt x="1425" y="5317"/>
                  </a:cubicBezTo>
                  <a:cubicBezTo>
                    <a:pt x="1425" y="5239"/>
                    <a:pt x="1412" y="5174"/>
                    <a:pt x="1399" y="5095"/>
                  </a:cubicBezTo>
                  <a:cubicBezTo>
                    <a:pt x="1359" y="4951"/>
                    <a:pt x="1320" y="4756"/>
                    <a:pt x="1268" y="4520"/>
                  </a:cubicBezTo>
                  <a:cubicBezTo>
                    <a:pt x="1164" y="4037"/>
                    <a:pt x="1007" y="3358"/>
                    <a:pt x="811" y="2626"/>
                  </a:cubicBezTo>
                  <a:cubicBezTo>
                    <a:pt x="628" y="1895"/>
                    <a:pt x="445" y="1228"/>
                    <a:pt x="288" y="758"/>
                  </a:cubicBezTo>
                  <a:cubicBezTo>
                    <a:pt x="210" y="523"/>
                    <a:pt x="145" y="327"/>
                    <a:pt x="92" y="196"/>
                  </a:cubicBezTo>
                  <a:cubicBezTo>
                    <a:pt x="66" y="118"/>
                    <a:pt x="40"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1686525" y="1997250"/>
              <a:ext cx="151875" cy="407600"/>
            </a:xfrm>
            <a:custGeom>
              <a:rect b="b" l="l" r="r" t="t"/>
              <a:pathLst>
                <a:path extrusionOk="0" h="16304" w="6075">
                  <a:moveTo>
                    <a:pt x="0" y="0"/>
                  </a:moveTo>
                  <a:cubicBezTo>
                    <a:pt x="0" y="14"/>
                    <a:pt x="0" y="27"/>
                    <a:pt x="13" y="40"/>
                  </a:cubicBezTo>
                  <a:cubicBezTo>
                    <a:pt x="13" y="27"/>
                    <a:pt x="0" y="14"/>
                    <a:pt x="0" y="0"/>
                  </a:cubicBezTo>
                  <a:close/>
                  <a:moveTo>
                    <a:pt x="13" y="40"/>
                  </a:moveTo>
                  <a:cubicBezTo>
                    <a:pt x="27" y="79"/>
                    <a:pt x="40" y="118"/>
                    <a:pt x="53" y="170"/>
                  </a:cubicBezTo>
                  <a:cubicBezTo>
                    <a:pt x="92" y="275"/>
                    <a:pt x="157" y="432"/>
                    <a:pt x="249" y="641"/>
                  </a:cubicBezTo>
                  <a:cubicBezTo>
                    <a:pt x="405" y="1059"/>
                    <a:pt x="654" y="1633"/>
                    <a:pt x="980" y="2365"/>
                  </a:cubicBezTo>
                  <a:cubicBezTo>
                    <a:pt x="1633" y="3802"/>
                    <a:pt x="2613" y="5761"/>
                    <a:pt x="3593" y="7969"/>
                  </a:cubicBezTo>
                  <a:cubicBezTo>
                    <a:pt x="4076" y="9066"/>
                    <a:pt x="4507" y="10138"/>
                    <a:pt x="4847" y="11117"/>
                  </a:cubicBezTo>
                  <a:cubicBezTo>
                    <a:pt x="5147" y="11993"/>
                    <a:pt x="5409" y="12881"/>
                    <a:pt x="5618" y="13782"/>
                  </a:cubicBezTo>
                  <a:cubicBezTo>
                    <a:pt x="5774" y="14383"/>
                    <a:pt x="5879" y="14997"/>
                    <a:pt x="5970" y="15624"/>
                  </a:cubicBezTo>
                  <a:cubicBezTo>
                    <a:pt x="6010" y="15833"/>
                    <a:pt x="6023" y="16003"/>
                    <a:pt x="6036" y="16121"/>
                  </a:cubicBezTo>
                  <a:cubicBezTo>
                    <a:pt x="6049" y="16160"/>
                    <a:pt x="6049" y="16212"/>
                    <a:pt x="6062" y="16251"/>
                  </a:cubicBezTo>
                  <a:cubicBezTo>
                    <a:pt x="6062" y="16264"/>
                    <a:pt x="6062" y="16277"/>
                    <a:pt x="6062" y="16304"/>
                  </a:cubicBezTo>
                  <a:cubicBezTo>
                    <a:pt x="6075" y="16277"/>
                    <a:pt x="6075" y="16264"/>
                    <a:pt x="6075" y="16251"/>
                  </a:cubicBezTo>
                  <a:cubicBezTo>
                    <a:pt x="6062" y="16212"/>
                    <a:pt x="6062" y="16160"/>
                    <a:pt x="6062" y="16121"/>
                  </a:cubicBezTo>
                  <a:cubicBezTo>
                    <a:pt x="6049" y="16003"/>
                    <a:pt x="6036" y="15833"/>
                    <a:pt x="6010" y="15611"/>
                  </a:cubicBezTo>
                  <a:cubicBezTo>
                    <a:pt x="5931" y="14997"/>
                    <a:pt x="5827" y="14370"/>
                    <a:pt x="5683" y="13769"/>
                  </a:cubicBezTo>
                  <a:cubicBezTo>
                    <a:pt x="5474" y="12868"/>
                    <a:pt x="5226" y="11967"/>
                    <a:pt x="4925" y="11091"/>
                  </a:cubicBezTo>
                  <a:cubicBezTo>
                    <a:pt x="4586" y="10098"/>
                    <a:pt x="4155" y="9040"/>
                    <a:pt x="3671" y="7930"/>
                  </a:cubicBezTo>
                  <a:cubicBezTo>
                    <a:pt x="2691" y="5722"/>
                    <a:pt x="1699" y="3776"/>
                    <a:pt x="1046" y="2339"/>
                  </a:cubicBezTo>
                  <a:cubicBezTo>
                    <a:pt x="706" y="1620"/>
                    <a:pt x="445" y="1032"/>
                    <a:pt x="275" y="628"/>
                  </a:cubicBezTo>
                  <a:cubicBezTo>
                    <a:pt x="183" y="432"/>
                    <a:pt x="118" y="275"/>
                    <a:pt x="66" y="157"/>
                  </a:cubicBezTo>
                  <a:lnTo>
                    <a:pt x="13" y="4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1813250" y="2226175"/>
              <a:ext cx="45725" cy="175075"/>
            </a:xfrm>
            <a:custGeom>
              <a:rect b="b" l="l" r="r" t="t"/>
              <a:pathLst>
                <a:path extrusionOk="0" h="7003" w="1829">
                  <a:moveTo>
                    <a:pt x="0" y="1"/>
                  </a:moveTo>
                  <a:cubicBezTo>
                    <a:pt x="26" y="92"/>
                    <a:pt x="52" y="184"/>
                    <a:pt x="91" y="275"/>
                  </a:cubicBezTo>
                  <a:lnTo>
                    <a:pt x="353" y="1007"/>
                  </a:lnTo>
                  <a:cubicBezTo>
                    <a:pt x="562" y="1634"/>
                    <a:pt x="849" y="2496"/>
                    <a:pt x="1097" y="3463"/>
                  </a:cubicBezTo>
                  <a:cubicBezTo>
                    <a:pt x="1346" y="4429"/>
                    <a:pt x="1528" y="5305"/>
                    <a:pt x="1646" y="5958"/>
                  </a:cubicBezTo>
                  <a:cubicBezTo>
                    <a:pt x="1698" y="6271"/>
                    <a:pt x="1737" y="6533"/>
                    <a:pt x="1764" y="6729"/>
                  </a:cubicBezTo>
                  <a:cubicBezTo>
                    <a:pt x="1777" y="6820"/>
                    <a:pt x="1803" y="6911"/>
                    <a:pt x="1829" y="7003"/>
                  </a:cubicBezTo>
                  <a:cubicBezTo>
                    <a:pt x="1829" y="6911"/>
                    <a:pt x="1816" y="6820"/>
                    <a:pt x="1803" y="6716"/>
                  </a:cubicBezTo>
                  <a:cubicBezTo>
                    <a:pt x="1790" y="6533"/>
                    <a:pt x="1751" y="6271"/>
                    <a:pt x="1698" y="5945"/>
                  </a:cubicBezTo>
                  <a:cubicBezTo>
                    <a:pt x="1568" y="5109"/>
                    <a:pt x="1398" y="4260"/>
                    <a:pt x="1189" y="3437"/>
                  </a:cubicBezTo>
                  <a:cubicBezTo>
                    <a:pt x="967" y="2601"/>
                    <a:pt x="719" y="1791"/>
                    <a:pt x="405" y="981"/>
                  </a:cubicBezTo>
                  <a:cubicBezTo>
                    <a:pt x="301" y="680"/>
                    <a:pt x="196" y="432"/>
                    <a:pt x="118" y="262"/>
                  </a:cubicBezTo>
                  <a:cubicBezTo>
                    <a:pt x="91" y="171"/>
                    <a:pt x="52" y="9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1748250" y="2395350"/>
              <a:ext cx="144375" cy="197950"/>
            </a:xfrm>
            <a:custGeom>
              <a:rect b="b" l="l" r="r" t="t"/>
              <a:pathLst>
                <a:path extrusionOk="0" h="7918" w="5775">
                  <a:moveTo>
                    <a:pt x="0" y="1"/>
                  </a:moveTo>
                  <a:lnTo>
                    <a:pt x="0" y="7917"/>
                  </a:lnTo>
                  <a:lnTo>
                    <a:pt x="5774" y="7917"/>
                  </a:lnTo>
                  <a:lnTo>
                    <a:pt x="57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566675" y="1166725"/>
              <a:ext cx="329850" cy="703925"/>
            </a:xfrm>
            <a:custGeom>
              <a:rect b="b" l="l" r="r" t="t"/>
              <a:pathLst>
                <a:path extrusionOk="0" h="28157" w="13194">
                  <a:moveTo>
                    <a:pt x="6218" y="1"/>
                  </a:moveTo>
                  <a:cubicBezTo>
                    <a:pt x="2356" y="1"/>
                    <a:pt x="157" y="3272"/>
                    <a:pt x="209" y="7160"/>
                  </a:cubicBezTo>
                  <a:lnTo>
                    <a:pt x="26" y="22039"/>
                  </a:lnTo>
                  <a:cubicBezTo>
                    <a:pt x="0" y="24517"/>
                    <a:pt x="454" y="28156"/>
                    <a:pt x="4265" y="28156"/>
                  </a:cubicBezTo>
                  <a:cubicBezTo>
                    <a:pt x="4332" y="28156"/>
                    <a:pt x="4399" y="28155"/>
                    <a:pt x="4468" y="28153"/>
                  </a:cubicBezTo>
                  <a:cubicBezTo>
                    <a:pt x="7929" y="27774"/>
                    <a:pt x="8857" y="24495"/>
                    <a:pt x="8883" y="22131"/>
                  </a:cubicBezTo>
                  <a:cubicBezTo>
                    <a:pt x="8896" y="21020"/>
                    <a:pt x="8909" y="20080"/>
                    <a:pt x="8909" y="19962"/>
                  </a:cubicBezTo>
                  <a:cubicBezTo>
                    <a:pt x="8909" y="19962"/>
                    <a:pt x="12711" y="19662"/>
                    <a:pt x="13024" y="15912"/>
                  </a:cubicBezTo>
                  <a:cubicBezTo>
                    <a:pt x="13181" y="14097"/>
                    <a:pt x="13194" y="10347"/>
                    <a:pt x="13168" y="6951"/>
                  </a:cubicBezTo>
                  <a:cubicBezTo>
                    <a:pt x="13142" y="3306"/>
                    <a:pt x="10320" y="289"/>
                    <a:pt x="6675" y="27"/>
                  </a:cubicBezTo>
                  <a:lnTo>
                    <a:pt x="6309" y="1"/>
                  </a:lnTo>
                  <a:cubicBezTo>
                    <a:pt x="6279" y="1"/>
                    <a:pt x="6248" y="1"/>
                    <a:pt x="621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1" name="Google Shape;211;p24"/>
            <p:cNvSpPr/>
            <p:nvPr/>
          </p:nvSpPr>
          <p:spPr>
            <a:xfrm>
              <a:off x="670175" y="1621025"/>
              <a:ext cx="119250" cy="68950"/>
            </a:xfrm>
            <a:custGeom>
              <a:rect b="b" l="l" r="r" t="t"/>
              <a:pathLst>
                <a:path extrusionOk="0" h="2758" w="4770">
                  <a:moveTo>
                    <a:pt x="1" y="0"/>
                  </a:moveTo>
                  <a:cubicBezTo>
                    <a:pt x="1" y="1"/>
                    <a:pt x="958" y="2758"/>
                    <a:pt x="4628" y="2758"/>
                  </a:cubicBezTo>
                  <a:cubicBezTo>
                    <a:pt x="4670" y="2758"/>
                    <a:pt x="4713" y="2758"/>
                    <a:pt x="4756" y="2757"/>
                  </a:cubicBezTo>
                  <a:lnTo>
                    <a:pt x="4769" y="1790"/>
                  </a:lnTo>
                  <a:cubicBezTo>
                    <a:pt x="4769" y="1790"/>
                    <a:pt x="2392" y="1764"/>
                    <a:pt x="1" y="0"/>
                  </a:cubicBezTo>
                  <a:close/>
                </a:path>
              </a:pathLst>
            </a:custGeom>
            <a:solidFill>
              <a:srgbClr val="EB996E"/>
            </a:solidFill>
            <a:ln cap="flat" cmpd="sng" w="9525">
              <a:solidFill>
                <a:srgbClr val="EB99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77375" y="1362325"/>
              <a:ext cx="59450" cy="16925"/>
            </a:xfrm>
            <a:custGeom>
              <a:rect b="b" l="l" r="r" t="t"/>
              <a:pathLst>
                <a:path extrusionOk="0" h="677" w="2378">
                  <a:moveTo>
                    <a:pt x="1154" y="1"/>
                  </a:moveTo>
                  <a:cubicBezTo>
                    <a:pt x="848" y="1"/>
                    <a:pt x="545" y="92"/>
                    <a:pt x="288" y="263"/>
                  </a:cubicBezTo>
                  <a:cubicBezTo>
                    <a:pt x="79" y="407"/>
                    <a:pt x="0" y="551"/>
                    <a:pt x="26" y="577"/>
                  </a:cubicBezTo>
                  <a:cubicBezTo>
                    <a:pt x="35" y="589"/>
                    <a:pt x="50" y="594"/>
                    <a:pt x="71" y="594"/>
                  </a:cubicBezTo>
                  <a:cubicBezTo>
                    <a:pt x="211" y="594"/>
                    <a:pt x="622" y="368"/>
                    <a:pt x="1151" y="368"/>
                  </a:cubicBezTo>
                  <a:cubicBezTo>
                    <a:pt x="1164" y="368"/>
                    <a:pt x="1176" y="368"/>
                    <a:pt x="1189" y="368"/>
                  </a:cubicBezTo>
                  <a:cubicBezTo>
                    <a:pt x="1773" y="392"/>
                    <a:pt x="2183" y="677"/>
                    <a:pt x="2310" y="677"/>
                  </a:cubicBezTo>
                  <a:cubicBezTo>
                    <a:pt x="2322" y="677"/>
                    <a:pt x="2332" y="674"/>
                    <a:pt x="2339" y="668"/>
                  </a:cubicBezTo>
                  <a:cubicBezTo>
                    <a:pt x="2378" y="629"/>
                    <a:pt x="2313" y="486"/>
                    <a:pt x="2117" y="329"/>
                  </a:cubicBezTo>
                  <a:cubicBezTo>
                    <a:pt x="1855" y="120"/>
                    <a:pt x="1542" y="15"/>
                    <a:pt x="1215" y="2"/>
                  </a:cubicBezTo>
                  <a:cubicBezTo>
                    <a:pt x="1195" y="1"/>
                    <a:pt x="1174"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10025" y="1398950"/>
              <a:ext cx="25175" cy="24200"/>
            </a:xfrm>
            <a:custGeom>
              <a:rect b="b" l="l" r="r" t="t"/>
              <a:pathLst>
                <a:path extrusionOk="0" h="968" w="1007">
                  <a:moveTo>
                    <a:pt x="523" y="0"/>
                  </a:moveTo>
                  <a:cubicBezTo>
                    <a:pt x="249" y="0"/>
                    <a:pt x="14" y="209"/>
                    <a:pt x="1" y="484"/>
                  </a:cubicBezTo>
                  <a:cubicBezTo>
                    <a:pt x="1" y="745"/>
                    <a:pt x="210" y="967"/>
                    <a:pt x="484" y="967"/>
                  </a:cubicBezTo>
                  <a:cubicBezTo>
                    <a:pt x="492" y="967"/>
                    <a:pt x="500" y="968"/>
                    <a:pt x="508" y="968"/>
                  </a:cubicBezTo>
                  <a:cubicBezTo>
                    <a:pt x="772" y="968"/>
                    <a:pt x="994" y="763"/>
                    <a:pt x="1007" y="497"/>
                  </a:cubicBezTo>
                  <a:cubicBezTo>
                    <a:pt x="1007" y="222"/>
                    <a:pt x="784" y="0"/>
                    <a:pt x="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5350" y="1367275"/>
              <a:ext cx="38225" cy="122625"/>
            </a:xfrm>
            <a:custGeom>
              <a:rect b="b" l="l" r="r" t="t"/>
              <a:pathLst>
                <a:path extrusionOk="0" h="4905" w="1529">
                  <a:moveTo>
                    <a:pt x="80" y="0"/>
                  </a:moveTo>
                  <a:cubicBezTo>
                    <a:pt x="79" y="0"/>
                    <a:pt x="79" y="0"/>
                    <a:pt x="79" y="0"/>
                  </a:cubicBezTo>
                  <a:cubicBezTo>
                    <a:pt x="13" y="26"/>
                    <a:pt x="353" y="1372"/>
                    <a:pt x="836" y="3005"/>
                  </a:cubicBezTo>
                  <a:lnTo>
                    <a:pt x="1202" y="4167"/>
                  </a:lnTo>
                  <a:cubicBezTo>
                    <a:pt x="1268" y="4298"/>
                    <a:pt x="1294" y="4455"/>
                    <a:pt x="1268" y="4612"/>
                  </a:cubicBezTo>
                  <a:cubicBezTo>
                    <a:pt x="1241" y="4703"/>
                    <a:pt x="1098" y="4729"/>
                    <a:pt x="941" y="4729"/>
                  </a:cubicBezTo>
                  <a:cubicBezTo>
                    <a:pt x="353" y="4755"/>
                    <a:pt x="0" y="4794"/>
                    <a:pt x="0" y="4834"/>
                  </a:cubicBezTo>
                  <a:cubicBezTo>
                    <a:pt x="0" y="4860"/>
                    <a:pt x="353" y="4886"/>
                    <a:pt x="928" y="4899"/>
                  </a:cubicBezTo>
                  <a:cubicBezTo>
                    <a:pt x="955" y="4903"/>
                    <a:pt x="980" y="4904"/>
                    <a:pt x="1005" y="4904"/>
                  </a:cubicBezTo>
                  <a:cubicBezTo>
                    <a:pt x="1065" y="4904"/>
                    <a:pt x="1121" y="4895"/>
                    <a:pt x="1176" y="4886"/>
                  </a:cubicBezTo>
                  <a:cubicBezTo>
                    <a:pt x="1294" y="4860"/>
                    <a:pt x="1385" y="4794"/>
                    <a:pt x="1437" y="4690"/>
                  </a:cubicBezTo>
                  <a:cubicBezTo>
                    <a:pt x="1529" y="4468"/>
                    <a:pt x="1450" y="4272"/>
                    <a:pt x="1398" y="4102"/>
                  </a:cubicBezTo>
                  <a:cubicBezTo>
                    <a:pt x="1307" y="3736"/>
                    <a:pt x="1189" y="3344"/>
                    <a:pt x="1072" y="2939"/>
                  </a:cubicBezTo>
                  <a:cubicBezTo>
                    <a:pt x="591" y="1315"/>
                    <a:pt x="148"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670175" y="1308125"/>
              <a:ext cx="59475" cy="15850"/>
            </a:xfrm>
            <a:custGeom>
              <a:rect b="b" l="l" r="r" t="t"/>
              <a:pathLst>
                <a:path extrusionOk="0" h="634" w="2379">
                  <a:moveTo>
                    <a:pt x="1253" y="0"/>
                  </a:moveTo>
                  <a:cubicBezTo>
                    <a:pt x="1227" y="0"/>
                    <a:pt x="1202" y="1"/>
                    <a:pt x="1177" y="2"/>
                  </a:cubicBezTo>
                  <a:cubicBezTo>
                    <a:pt x="863" y="15"/>
                    <a:pt x="563" y="106"/>
                    <a:pt x="288" y="250"/>
                  </a:cubicBezTo>
                  <a:cubicBezTo>
                    <a:pt x="92" y="380"/>
                    <a:pt x="1" y="511"/>
                    <a:pt x="27" y="576"/>
                  </a:cubicBezTo>
                  <a:cubicBezTo>
                    <a:pt x="48" y="618"/>
                    <a:pt x="112" y="633"/>
                    <a:pt x="210" y="633"/>
                  </a:cubicBezTo>
                  <a:cubicBezTo>
                    <a:pt x="419" y="633"/>
                    <a:pt x="780" y="564"/>
                    <a:pt x="1190" y="537"/>
                  </a:cubicBezTo>
                  <a:cubicBezTo>
                    <a:pt x="1263" y="534"/>
                    <a:pt x="1334" y="533"/>
                    <a:pt x="1404" y="533"/>
                  </a:cubicBezTo>
                  <a:cubicBezTo>
                    <a:pt x="1660" y="533"/>
                    <a:pt x="1889" y="550"/>
                    <a:pt x="2058" y="550"/>
                  </a:cubicBezTo>
                  <a:cubicBezTo>
                    <a:pt x="2222" y="550"/>
                    <a:pt x="2330" y="534"/>
                    <a:pt x="2352" y="472"/>
                  </a:cubicBezTo>
                  <a:cubicBezTo>
                    <a:pt x="2378" y="407"/>
                    <a:pt x="2274" y="289"/>
                    <a:pt x="2065" y="185"/>
                  </a:cubicBezTo>
                  <a:cubicBezTo>
                    <a:pt x="1814" y="65"/>
                    <a:pt x="152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820425" y="1336725"/>
              <a:ext cx="58475" cy="13500"/>
            </a:xfrm>
            <a:custGeom>
              <a:rect b="b" l="l" r="r" t="t"/>
              <a:pathLst>
                <a:path extrusionOk="0" h="540" w="2339">
                  <a:moveTo>
                    <a:pt x="1096" y="1"/>
                  </a:moveTo>
                  <a:cubicBezTo>
                    <a:pt x="825" y="1"/>
                    <a:pt x="555" y="50"/>
                    <a:pt x="301" y="151"/>
                  </a:cubicBezTo>
                  <a:cubicBezTo>
                    <a:pt x="92" y="229"/>
                    <a:pt x="0" y="347"/>
                    <a:pt x="26" y="399"/>
                  </a:cubicBezTo>
                  <a:cubicBezTo>
                    <a:pt x="51" y="454"/>
                    <a:pt x="172" y="466"/>
                    <a:pt x="355" y="466"/>
                  </a:cubicBezTo>
                  <a:cubicBezTo>
                    <a:pt x="499" y="466"/>
                    <a:pt x="681" y="459"/>
                    <a:pt x="884" y="459"/>
                  </a:cubicBezTo>
                  <a:cubicBezTo>
                    <a:pt x="973" y="459"/>
                    <a:pt x="1067" y="460"/>
                    <a:pt x="1163" y="464"/>
                  </a:cubicBezTo>
                  <a:cubicBezTo>
                    <a:pt x="1571" y="474"/>
                    <a:pt x="1935" y="539"/>
                    <a:pt x="2141" y="539"/>
                  </a:cubicBezTo>
                  <a:cubicBezTo>
                    <a:pt x="2232" y="539"/>
                    <a:pt x="2292" y="527"/>
                    <a:pt x="2312" y="491"/>
                  </a:cubicBezTo>
                  <a:cubicBezTo>
                    <a:pt x="2338" y="438"/>
                    <a:pt x="2234" y="321"/>
                    <a:pt x="2051" y="216"/>
                  </a:cubicBezTo>
                  <a:cubicBezTo>
                    <a:pt x="1751" y="73"/>
                    <a:pt x="1423"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07000" y="1410875"/>
              <a:ext cx="67525" cy="98825"/>
            </a:xfrm>
            <a:custGeom>
              <a:rect b="b" l="l" r="r" t="t"/>
              <a:pathLst>
                <a:path extrusionOk="0" h="3953" w="2701">
                  <a:moveTo>
                    <a:pt x="1695" y="0"/>
                  </a:moveTo>
                  <a:cubicBezTo>
                    <a:pt x="980" y="0"/>
                    <a:pt x="135" y="323"/>
                    <a:pt x="75" y="1809"/>
                  </a:cubicBezTo>
                  <a:cubicBezTo>
                    <a:pt x="0" y="3632"/>
                    <a:pt x="1296" y="3952"/>
                    <a:pt x="2054" y="3952"/>
                  </a:cubicBezTo>
                  <a:cubicBezTo>
                    <a:pt x="2361" y="3952"/>
                    <a:pt x="2579" y="3900"/>
                    <a:pt x="2583" y="3873"/>
                  </a:cubicBezTo>
                  <a:cubicBezTo>
                    <a:pt x="2596" y="3795"/>
                    <a:pt x="2700" y="190"/>
                    <a:pt x="2700" y="190"/>
                  </a:cubicBezTo>
                  <a:cubicBezTo>
                    <a:pt x="2673" y="173"/>
                    <a:pt x="2219" y="0"/>
                    <a:pt x="1695"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25175" y="1431550"/>
              <a:ext cx="27800" cy="56450"/>
            </a:xfrm>
            <a:custGeom>
              <a:rect b="b" l="l" r="r" t="t"/>
              <a:pathLst>
                <a:path extrusionOk="0" h="2258" w="1112">
                  <a:moveTo>
                    <a:pt x="712" y="0"/>
                  </a:moveTo>
                  <a:cubicBezTo>
                    <a:pt x="701" y="0"/>
                    <a:pt x="690" y="1"/>
                    <a:pt x="680" y="3"/>
                  </a:cubicBezTo>
                  <a:cubicBezTo>
                    <a:pt x="458" y="42"/>
                    <a:pt x="275" y="186"/>
                    <a:pt x="184" y="381"/>
                  </a:cubicBezTo>
                  <a:cubicBezTo>
                    <a:pt x="66" y="604"/>
                    <a:pt x="1" y="839"/>
                    <a:pt x="1" y="1087"/>
                  </a:cubicBezTo>
                  <a:cubicBezTo>
                    <a:pt x="1" y="1609"/>
                    <a:pt x="236" y="2106"/>
                    <a:pt x="602" y="2236"/>
                  </a:cubicBezTo>
                  <a:cubicBezTo>
                    <a:pt x="653" y="2251"/>
                    <a:pt x="707" y="2258"/>
                    <a:pt x="759" y="2258"/>
                  </a:cubicBezTo>
                  <a:cubicBezTo>
                    <a:pt x="853" y="2258"/>
                    <a:pt x="944" y="2234"/>
                    <a:pt x="1020" y="2184"/>
                  </a:cubicBezTo>
                  <a:cubicBezTo>
                    <a:pt x="1098" y="2106"/>
                    <a:pt x="1111" y="2054"/>
                    <a:pt x="1111" y="2041"/>
                  </a:cubicBezTo>
                  <a:cubicBezTo>
                    <a:pt x="1098" y="2041"/>
                    <a:pt x="1059" y="2080"/>
                    <a:pt x="981" y="2106"/>
                  </a:cubicBezTo>
                  <a:cubicBezTo>
                    <a:pt x="928" y="2125"/>
                    <a:pt x="873" y="2135"/>
                    <a:pt x="817" y="2135"/>
                  </a:cubicBezTo>
                  <a:cubicBezTo>
                    <a:pt x="762" y="2135"/>
                    <a:pt x="706" y="2125"/>
                    <a:pt x="654" y="2106"/>
                  </a:cubicBezTo>
                  <a:cubicBezTo>
                    <a:pt x="393" y="1988"/>
                    <a:pt x="184" y="1557"/>
                    <a:pt x="184" y="1087"/>
                  </a:cubicBezTo>
                  <a:cubicBezTo>
                    <a:pt x="184" y="865"/>
                    <a:pt x="236" y="656"/>
                    <a:pt x="340" y="460"/>
                  </a:cubicBezTo>
                  <a:cubicBezTo>
                    <a:pt x="393" y="290"/>
                    <a:pt x="523" y="172"/>
                    <a:pt x="693" y="133"/>
                  </a:cubicBezTo>
                  <a:cubicBezTo>
                    <a:pt x="711" y="129"/>
                    <a:pt x="729" y="127"/>
                    <a:pt x="747" y="127"/>
                  </a:cubicBezTo>
                  <a:cubicBezTo>
                    <a:pt x="832" y="127"/>
                    <a:pt x="909" y="177"/>
                    <a:pt x="941" y="264"/>
                  </a:cubicBezTo>
                  <a:cubicBezTo>
                    <a:pt x="981" y="329"/>
                    <a:pt x="954" y="381"/>
                    <a:pt x="967" y="395"/>
                  </a:cubicBezTo>
                  <a:cubicBezTo>
                    <a:pt x="994" y="395"/>
                    <a:pt x="1033" y="355"/>
                    <a:pt x="1007" y="238"/>
                  </a:cubicBezTo>
                  <a:cubicBezTo>
                    <a:pt x="1007" y="186"/>
                    <a:pt x="967" y="120"/>
                    <a:pt x="915" y="81"/>
                  </a:cubicBezTo>
                  <a:cubicBezTo>
                    <a:pt x="858" y="36"/>
                    <a:pt x="782" y="0"/>
                    <a:pt x="712"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725375" y="1491050"/>
              <a:ext cx="35300" cy="41800"/>
            </a:xfrm>
            <a:custGeom>
              <a:rect b="b" l="l" r="r" t="t"/>
              <a:pathLst>
                <a:path extrusionOk="0" h="1672" w="1412">
                  <a:moveTo>
                    <a:pt x="27" y="0"/>
                  </a:moveTo>
                  <a:cubicBezTo>
                    <a:pt x="1" y="13"/>
                    <a:pt x="14" y="144"/>
                    <a:pt x="53" y="340"/>
                  </a:cubicBezTo>
                  <a:cubicBezTo>
                    <a:pt x="105" y="614"/>
                    <a:pt x="223" y="862"/>
                    <a:pt x="380" y="1098"/>
                  </a:cubicBezTo>
                  <a:cubicBezTo>
                    <a:pt x="549" y="1320"/>
                    <a:pt x="771" y="1489"/>
                    <a:pt x="1033" y="1594"/>
                  </a:cubicBezTo>
                  <a:cubicBezTo>
                    <a:pt x="1178" y="1649"/>
                    <a:pt x="1286" y="1671"/>
                    <a:pt x="1342" y="1671"/>
                  </a:cubicBezTo>
                  <a:cubicBezTo>
                    <a:pt x="1367" y="1671"/>
                    <a:pt x="1381" y="1667"/>
                    <a:pt x="1385" y="1659"/>
                  </a:cubicBezTo>
                  <a:cubicBezTo>
                    <a:pt x="1412" y="1594"/>
                    <a:pt x="902" y="1437"/>
                    <a:pt x="549" y="967"/>
                  </a:cubicBezTo>
                  <a:cubicBezTo>
                    <a:pt x="406" y="758"/>
                    <a:pt x="288" y="536"/>
                    <a:pt x="197" y="301"/>
                  </a:cubicBezTo>
                  <a:cubicBezTo>
                    <a:pt x="118" y="118"/>
                    <a:pt x="66"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820425" y="1368225"/>
              <a:ext cx="59450" cy="16900"/>
            </a:xfrm>
            <a:custGeom>
              <a:rect b="b" l="l" r="r" t="t"/>
              <a:pathLst>
                <a:path extrusionOk="0" h="676" w="2378">
                  <a:moveTo>
                    <a:pt x="1151" y="0"/>
                  </a:moveTo>
                  <a:cubicBezTo>
                    <a:pt x="835" y="0"/>
                    <a:pt x="532" y="91"/>
                    <a:pt x="274" y="263"/>
                  </a:cubicBezTo>
                  <a:cubicBezTo>
                    <a:pt x="79" y="406"/>
                    <a:pt x="0" y="550"/>
                    <a:pt x="26" y="589"/>
                  </a:cubicBezTo>
                  <a:cubicBezTo>
                    <a:pt x="34" y="598"/>
                    <a:pt x="46" y="602"/>
                    <a:pt x="63" y="602"/>
                  </a:cubicBezTo>
                  <a:cubicBezTo>
                    <a:pt x="192" y="602"/>
                    <a:pt x="593" y="379"/>
                    <a:pt x="1114" y="379"/>
                  </a:cubicBezTo>
                  <a:cubicBezTo>
                    <a:pt x="1139" y="379"/>
                    <a:pt x="1164" y="379"/>
                    <a:pt x="1189" y="380"/>
                  </a:cubicBezTo>
                  <a:cubicBezTo>
                    <a:pt x="1773" y="392"/>
                    <a:pt x="2183" y="676"/>
                    <a:pt x="2310" y="676"/>
                  </a:cubicBezTo>
                  <a:cubicBezTo>
                    <a:pt x="2322" y="676"/>
                    <a:pt x="2332" y="673"/>
                    <a:pt x="2338" y="668"/>
                  </a:cubicBezTo>
                  <a:cubicBezTo>
                    <a:pt x="2378" y="628"/>
                    <a:pt x="2312" y="485"/>
                    <a:pt x="2116" y="328"/>
                  </a:cubicBezTo>
                  <a:cubicBezTo>
                    <a:pt x="1855" y="119"/>
                    <a:pt x="1542" y="14"/>
                    <a:pt x="1215" y="1"/>
                  </a:cubicBezTo>
                  <a:cubicBezTo>
                    <a:pt x="1194" y="1"/>
                    <a:pt x="1172"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850800" y="1403825"/>
              <a:ext cx="25475" cy="23900"/>
            </a:xfrm>
            <a:custGeom>
              <a:rect b="b" l="l" r="r" t="t"/>
              <a:pathLst>
                <a:path extrusionOk="0" h="956" w="1019">
                  <a:moveTo>
                    <a:pt x="498" y="1"/>
                  </a:moveTo>
                  <a:cubicBezTo>
                    <a:pt x="235" y="1"/>
                    <a:pt x="25" y="205"/>
                    <a:pt x="0" y="472"/>
                  </a:cubicBezTo>
                  <a:cubicBezTo>
                    <a:pt x="0" y="746"/>
                    <a:pt x="222" y="955"/>
                    <a:pt x="496" y="955"/>
                  </a:cubicBezTo>
                  <a:cubicBezTo>
                    <a:pt x="505" y="955"/>
                    <a:pt x="513" y="955"/>
                    <a:pt x="521" y="955"/>
                  </a:cubicBezTo>
                  <a:cubicBezTo>
                    <a:pt x="785" y="955"/>
                    <a:pt x="1006" y="751"/>
                    <a:pt x="1019" y="485"/>
                  </a:cubicBezTo>
                  <a:cubicBezTo>
                    <a:pt x="1019" y="210"/>
                    <a:pt x="797" y="1"/>
                    <a:pt x="523" y="1"/>
                  </a:cubicBezTo>
                  <a:cubicBezTo>
                    <a:pt x="514" y="1"/>
                    <a:pt x="506"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503300" y="1109825"/>
              <a:ext cx="469650" cy="325975"/>
            </a:xfrm>
            <a:custGeom>
              <a:rect b="b" l="l" r="r" t="t"/>
              <a:pathLst>
                <a:path extrusionOk="0" h="13039" w="18786">
                  <a:moveTo>
                    <a:pt x="9024" y="0"/>
                  </a:moveTo>
                  <a:cubicBezTo>
                    <a:pt x="7642" y="0"/>
                    <a:pt x="6338" y="652"/>
                    <a:pt x="5500" y="1781"/>
                  </a:cubicBezTo>
                  <a:cubicBezTo>
                    <a:pt x="5308" y="1758"/>
                    <a:pt x="5116" y="1746"/>
                    <a:pt x="4926" y="1746"/>
                  </a:cubicBezTo>
                  <a:cubicBezTo>
                    <a:pt x="3611" y="1746"/>
                    <a:pt x="2350" y="2289"/>
                    <a:pt x="1438" y="3270"/>
                  </a:cubicBezTo>
                  <a:cubicBezTo>
                    <a:pt x="236" y="4602"/>
                    <a:pt x="1" y="7699"/>
                    <a:pt x="1320" y="10377"/>
                  </a:cubicBezTo>
                  <a:lnTo>
                    <a:pt x="1633" y="12049"/>
                  </a:lnTo>
                  <a:cubicBezTo>
                    <a:pt x="2051" y="12049"/>
                    <a:pt x="2430" y="12088"/>
                    <a:pt x="2692" y="12310"/>
                  </a:cubicBezTo>
                  <a:cubicBezTo>
                    <a:pt x="2979" y="12576"/>
                    <a:pt x="3136" y="13038"/>
                    <a:pt x="3527" y="13038"/>
                  </a:cubicBezTo>
                  <a:cubicBezTo>
                    <a:pt x="3597" y="13038"/>
                    <a:pt x="3675" y="13023"/>
                    <a:pt x="3763" y="12989"/>
                  </a:cubicBezTo>
                  <a:cubicBezTo>
                    <a:pt x="4063" y="12872"/>
                    <a:pt x="4325" y="12258"/>
                    <a:pt x="4416" y="11957"/>
                  </a:cubicBezTo>
                  <a:cubicBezTo>
                    <a:pt x="5069" y="9972"/>
                    <a:pt x="5291" y="7855"/>
                    <a:pt x="5056" y="5765"/>
                  </a:cubicBezTo>
                  <a:cubicBezTo>
                    <a:pt x="5461" y="5334"/>
                    <a:pt x="5957" y="4981"/>
                    <a:pt x="6506" y="4720"/>
                  </a:cubicBezTo>
                  <a:lnTo>
                    <a:pt x="6506" y="4720"/>
                  </a:lnTo>
                  <a:lnTo>
                    <a:pt x="6454" y="4759"/>
                  </a:lnTo>
                  <a:cubicBezTo>
                    <a:pt x="7133" y="4530"/>
                    <a:pt x="7873" y="4295"/>
                    <a:pt x="8580" y="4295"/>
                  </a:cubicBezTo>
                  <a:cubicBezTo>
                    <a:pt x="8961" y="4295"/>
                    <a:pt x="9333" y="4363"/>
                    <a:pt x="9681" y="4537"/>
                  </a:cubicBezTo>
                  <a:cubicBezTo>
                    <a:pt x="10451" y="4916"/>
                    <a:pt x="10909" y="5713"/>
                    <a:pt x="11483" y="6353"/>
                  </a:cubicBezTo>
                  <a:cubicBezTo>
                    <a:pt x="12555" y="7542"/>
                    <a:pt x="14070" y="8247"/>
                    <a:pt x="15664" y="8286"/>
                  </a:cubicBezTo>
                  <a:cubicBezTo>
                    <a:pt x="15729" y="9345"/>
                    <a:pt x="15637" y="10834"/>
                    <a:pt x="15690" y="11879"/>
                  </a:cubicBezTo>
                  <a:lnTo>
                    <a:pt x="16591" y="10207"/>
                  </a:lnTo>
                  <a:cubicBezTo>
                    <a:pt x="16669" y="10076"/>
                    <a:pt x="16735" y="9958"/>
                    <a:pt x="16787" y="9828"/>
                  </a:cubicBezTo>
                  <a:lnTo>
                    <a:pt x="16800" y="9789"/>
                  </a:lnTo>
                  <a:cubicBezTo>
                    <a:pt x="16970" y="9658"/>
                    <a:pt x="17088" y="9423"/>
                    <a:pt x="17362" y="9109"/>
                  </a:cubicBezTo>
                  <a:cubicBezTo>
                    <a:pt x="17897" y="8469"/>
                    <a:pt x="18041" y="7607"/>
                    <a:pt x="17728" y="6836"/>
                  </a:cubicBezTo>
                  <a:cubicBezTo>
                    <a:pt x="18538" y="6248"/>
                    <a:pt x="18786" y="5138"/>
                    <a:pt x="18315" y="4250"/>
                  </a:cubicBezTo>
                  <a:cubicBezTo>
                    <a:pt x="17939" y="3638"/>
                    <a:pt x="17271" y="3291"/>
                    <a:pt x="16581" y="3291"/>
                  </a:cubicBezTo>
                  <a:cubicBezTo>
                    <a:pt x="16312" y="3291"/>
                    <a:pt x="16041" y="3343"/>
                    <a:pt x="15781" y="3453"/>
                  </a:cubicBezTo>
                  <a:cubicBezTo>
                    <a:pt x="16151" y="1547"/>
                    <a:pt x="14630" y="141"/>
                    <a:pt x="13034" y="141"/>
                  </a:cubicBezTo>
                  <a:cubicBezTo>
                    <a:pt x="12321" y="141"/>
                    <a:pt x="11594" y="421"/>
                    <a:pt x="11013" y="1062"/>
                  </a:cubicBezTo>
                  <a:cubicBezTo>
                    <a:pt x="10935" y="736"/>
                    <a:pt x="10739" y="461"/>
                    <a:pt x="10451" y="305"/>
                  </a:cubicBezTo>
                  <a:cubicBezTo>
                    <a:pt x="10177" y="148"/>
                    <a:pt x="9850" y="43"/>
                    <a:pt x="9537" y="30"/>
                  </a:cubicBezTo>
                  <a:cubicBezTo>
                    <a:pt x="9365" y="10"/>
                    <a:pt x="9194" y="0"/>
                    <a:pt x="9024" y="0"/>
                  </a:cubicBezTo>
                  <a:close/>
                </a:path>
              </a:pathLst>
            </a:cu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930800" y="1339825"/>
              <a:ext cx="25" cy="25"/>
            </a:xfrm>
            <a:custGeom>
              <a:rect b="b" l="l" r="r" t="t"/>
              <a:pathLst>
                <a:path extrusionOk="0" h="1" w="1">
                  <a:moveTo>
                    <a:pt x="1" y="1"/>
                  </a:move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813225" y="1217025"/>
              <a:ext cx="110750" cy="57950"/>
            </a:xfrm>
            <a:custGeom>
              <a:rect b="b" l="l" r="r" t="t"/>
              <a:pathLst>
                <a:path extrusionOk="0" h="2318" w="4430">
                  <a:moveTo>
                    <a:pt x="4377" y="1"/>
                  </a:moveTo>
                  <a:lnTo>
                    <a:pt x="4377" y="1"/>
                  </a:lnTo>
                  <a:cubicBezTo>
                    <a:pt x="4390" y="79"/>
                    <a:pt x="4390" y="145"/>
                    <a:pt x="4377" y="223"/>
                  </a:cubicBezTo>
                  <a:cubicBezTo>
                    <a:pt x="4377" y="419"/>
                    <a:pt x="4325" y="615"/>
                    <a:pt x="4220" y="798"/>
                  </a:cubicBezTo>
                  <a:cubicBezTo>
                    <a:pt x="4063" y="1059"/>
                    <a:pt x="3802" y="1242"/>
                    <a:pt x="3502" y="1281"/>
                  </a:cubicBezTo>
                  <a:cubicBezTo>
                    <a:pt x="3450" y="1288"/>
                    <a:pt x="3399" y="1292"/>
                    <a:pt x="3348" y="1292"/>
                  </a:cubicBezTo>
                  <a:cubicBezTo>
                    <a:pt x="3057" y="1292"/>
                    <a:pt x="2782" y="1177"/>
                    <a:pt x="2574" y="972"/>
                  </a:cubicBezTo>
                  <a:lnTo>
                    <a:pt x="2574" y="972"/>
                  </a:lnTo>
                  <a:cubicBezTo>
                    <a:pt x="2554" y="943"/>
                    <a:pt x="2533" y="916"/>
                    <a:pt x="2509" y="889"/>
                  </a:cubicBezTo>
                  <a:lnTo>
                    <a:pt x="2444" y="942"/>
                  </a:lnTo>
                  <a:cubicBezTo>
                    <a:pt x="2446" y="944"/>
                    <a:pt x="2448" y="947"/>
                    <a:pt x="2450" y="949"/>
                  </a:cubicBezTo>
                  <a:lnTo>
                    <a:pt x="2450" y="949"/>
                  </a:lnTo>
                  <a:lnTo>
                    <a:pt x="2444" y="955"/>
                  </a:lnTo>
                  <a:cubicBezTo>
                    <a:pt x="2561" y="1072"/>
                    <a:pt x="2613" y="1242"/>
                    <a:pt x="2613" y="1399"/>
                  </a:cubicBezTo>
                  <a:cubicBezTo>
                    <a:pt x="2600" y="1621"/>
                    <a:pt x="2509" y="1830"/>
                    <a:pt x="2352" y="1987"/>
                  </a:cubicBezTo>
                  <a:cubicBezTo>
                    <a:pt x="2195" y="2130"/>
                    <a:pt x="1999" y="2209"/>
                    <a:pt x="1790" y="2235"/>
                  </a:cubicBezTo>
                  <a:cubicBezTo>
                    <a:pt x="1751" y="2238"/>
                    <a:pt x="1711" y="2239"/>
                    <a:pt x="1672" y="2239"/>
                  </a:cubicBezTo>
                  <a:cubicBezTo>
                    <a:pt x="1357" y="2239"/>
                    <a:pt x="1038" y="2148"/>
                    <a:pt x="771" y="1974"/>
                  </a:cubicBezTo>
                  <a:cubicBezTo>
                    <a:pt x="576" y="1830"/>
                    <a:pt x="380" y="1686"/>
                    <a:pt x="197" y="1516"/>
                  </a:cubicBezTo>
                  <a:cubicBezTo>
                    <a:pt x="144" y="1451"/>
                    <a:pt x="66" y="1386"/>
                    <a:pt x="1" y="1333"/>
                  </a:cubicBezTo>
                  <a:lnTo>
                    <a:pt x="1" y="1333"/>
                  </a:lnTo>
                  <a:cubicBezTo>
                    <a:pt x="53" y="1412"/>
                    <a:pt x="118" y="1477"/>
                    <a:pt x="184" y="1542"/>
                  </a:cubicBezTo>
                  <a:cubicBezTo>
                    <a:pt x="353" y="1712"/>
                    <a:pt x="536" y="1882"/>
                    <a:pt x="745" y="2013"/>
                  </a:cubicBezTo>
                  <a:cubicBezTo>
                    <a:pt x="1016" y="2212"/>
                    <a:pt x="1349" y="2317"/>
                    <a:pt x="1689" y="2317"/>
                  </a:cubicBezTo>
                  <a:cubicBezTo>
                    <a:pt x="1727" y="2317"/>
                    <a:pt x="1765" y="2316"/>
                    <a:pt x="1804" y="2313"/>
                  </a:cubicBezTo>
                  <a:cubicBezTo>
                    <a:pt x="2026" y="2287"/>
                    <a:pt x="2235" y="2196"/>
                    <a:pt x="2404" y="2052"/>
                  </a:cubicBezTo>
                  <a:cubicBezTo>
                    <a:pt x="2587" y="1882"/>
                    <a:pt x="2692" y="1647"/>
                    <a:pt x="2692" y="1399"/>
                  </a:cubicBezTo>
                  <a:cubicBezTo>
                    <a:pt x="2698" y="1311"/>
                    <a:pt x="2686" y="1224"/>
                    <a:pt x="2658" y="1141"/>
                  </a:cubicBezTo>
                  <a:lnTo>
                    <a:pt x="2658" y="1141"/>
                  </a:lnTo>
                  <a:cubicBezTo>
                    <a:pt x="2857" y="1283"/>
                    <a:pt x="3096" y="1361"/>
                    <a:pt x="3337" y="1361"/>
                  </a:cubicBezTo>
                  <a:cubicBezTo>
                    <a:pt x="3396" y="1361"/>
                    <a:pt x="3456" y="1356"/>
                    <a:pt x="3515" y="1346"/>
                  </a:cubicBezTo>
                  <a:cubicBezTo>
                    <a:pt x="3685" y="1320"/>
                    <a:pt x="3854" y="1255"/>
                    <a:pt x="3985" y="1151"/>
                  </a:cubicBezTo>
                  <a:cubicBezTo>
                    <a:pt x="4103" y="1059"/>
                    <a:pt x="4207" y="955"/>
                    <a:pt x="4272" y="824"/>
                  </a:cubicBezTo>
                  <a:cubicBezTo>
                    <a:pt x="4377" y="641"/>
                    <a:pt x="4429" y="432"/>
                    <a:pt x="4429" y="223"/>
                  </a:cubicBezTo>
                  <a:cubicBezTo>
                    <a:pt x="4416" y="171"/>
                    <a:pt x="4416" y="119"/>
                    <a:pt x="4403" y="66"/>
                  </a:cubicBezTo>
                  <a:cubicBezTo>
                    <a:pt x="4403" y="40"/>
                    <a:pt x="4390" y="27"/>
                    <a:pt x="4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779925" y="1146825"/>
              <a:ext cx="80350" cy="65825"/>
            </a:xfrm>
            <a:custGeom>
              <a:rect b="b" l="l" r="r" t="t"/>
              <a:pathLst>
                <a:path extrusionOk="0" h="2633" w="3214">
                  <a:moveTo>
                    <a:pt x="2495" y="0"/>
                  </a:moveTo>
                  <a:cubicBezTo>
                    <a:pt x="2495" y="0"/>
                    <a:pt x="2574" y="40"/>
                    <a:pt x="2665" y="157"/>
                  </a:cubicBezTo>
                  <a:cubicBezTo>
                    <a:pt x="2822" y="288"/>
                    <a:pt x="2940" y="458"/>
                    <a:pt x="3018" y="654"/>
                  </a:cubicBezTo>
                  <a:cubicBezTo>
                    <a:pt x="3136" y="941"/>
                    <a:pt x="3096" y="1254"/>
                    <a:pt x="2926" y="1516"/>
                  </a:cubicBezTo>
                  <a:cubicBezTo>
                    <a:pt x="2822" y="1659"/>
                    <a:pt x="2678" y="1751"/>
                    <a:pt x="2508" y="1790"/>
                  </a:cubicBezTo>
                  <a:cubicBezTo>
                    <a:pt x="2462" y="1800"/>
                    <a:pt x="2414" y="1805"/>
                    <a:pt x="2367" y="1805"/>
                  </a:cubicBezTo>
                  <a:cubicBezTo>
                    <a:pt x="2228" y="1805"/>
                    <a:pt x="2090" y="1763"/>
                    <a:pt x="1973" y="1686"/>
                  </a:cubicBezTo>
                  <a:cubicBezTo>
                    <a:pt x="1921" y="1659"/>
                    <a:pt x="1881" y="1620"/>
                    <a:pt x="1855" y="1568"/>
                  </a:cubicBezTo>
                  <a:lnTo>
                    <a:pt x="1646" y="1294"/>
                  </a:lnTo>
                  <a:lnTo>
                    <a:pt x="1777" y="1620"/>
                  </a:lnTo>
                  <a:cubicBezTo>
                    <a:pt x="1842" y="1777"/>
                    <a:pt x="1829" y="1960"/>
                    <a:pt x="1764" y="2130"/>
                  </a:cubicBezTo>
                  <a:cubicBezTo>
                    <a:pt x="1699" y="2273"/>
                    <a:pt x="1581" y="2404"/>
                    <a:pt x="1437" y="2469"/>
                  </a:cubicBezTo>
                  <a:cubicBezTo>
                    <a:pt x="1303" y="2536"/>
                    <a:pt x="1159" y="2569"/>
                    <a:pt x="1015" y="2569"/>
                  </a:cubicBezTo>
                  <a:cubicBezTo>
                    <a:pt x="878" y="2569"/>
                    <a:pt x="741" y="2540"/>
                    <a:pt x="614" y="2482"/>
                  </a:cubicBezTo>
                  <a:cubicBezTo>
                    <a:pt x="444" y="2404"/>
                    <a:pt x="275" y="2299"/>
                    <a:pt x="144" y="2156"/>
                  </a:cubicBezTo>
                  <a:cubicBezTo>
                    <a:pt x="53" y="2064"/>
                    <a:pt x="0" y="2012"/>
                    <a:pt x="0" y="2012"/>
                  </a:cubicBezTo>
                  <a:lnTo>
                    <a:pt x="0" y="2012"/>
                  </a:lnTo>
                  <a:cubicBezTo>
                    <a:pt x="26" y="2077"/>
                    <a:pt x="66" y="2130"/>
                    <a:pt x="118" y="2182"/>
                  </a:cubicBezTo>
                  <a:cubicBezTo>
                    <a:pt x="248" y="2339"/>
                    <a:pt x="418" y="2456"/>
                    <a:pt x="588" y="2535"/>
                  </a:cubicBezTo>
                  <a:cubicBezTo>
                    <a:pt x="732" y="2600"/>
                    <a:pt x="882" y="2633"/>
                    <a:pt x="1031" y="2633"/>
                  </a:cubicBezTo>
                  <a:cubicBezTo>
                    <a:pt x="1179" y="2633"/>
                    <a:pt x="1326" y="2600"/>
                    <a:pt x="1463" y="2535"/>
                  </a:cubicBezTo>
                  <a:cubicBezTo>
                    <a:pt x="1633" y="2456"/>
                    <a:pt x="1764" y="2326"/>
                    <a:pt x="1842" y="2156"/>
                  </a:cubicBezTo>
                  <a:cubicBezTo>
                    <a:pt x="1908" y="2024"/>
                    <a:pt x="1927" y="1878"/>
                    <a:pt x="1902" y="1739"/>
                  </a:cubicBezTo>
                  <a:lnTo>
                    <a:pt x="1902" y="1739"/>
                  </a:lnTo>
                  <a:cubicBezTo>
                    <a:pt x="1913" y="1748"/>
                    <a:pt x="1923" y="1756"/>
                    <a:pt x="1934" y="1764"/>
                  </a:cubicBezTo>
                  <a:cubicBezTo>
                    <a:pt x="2054" y="1847"/>
                    <a:pt x="2200" y="1891"/>
                    <a:pt x="2350" y="1891"/>
                  </a:cubicBezTo>
                  <a:cubicBezTo>
                    <a:pt x="2411" y="1891"/>
                    <a:pt x="2474" y="1884"/>
                    <a:pt x="2535" y="1868"/>
                  </a:cubicBezTo>
                  <a:cubicBezTo>
                    <a:pt x="2717" y="1829"/>
                    <a:pt x="2887" y="1712"/>
                    <a:pt x="3005" y="1542"/>
                  </a:cubicBezTo>
                  <a:cubicBezTo>
                    <a:pt x="3188" y="1267"/>
                    <a:pt x="3214" y="928"/>
                    <a:pt x="3083" y="627"/>
                  </a:cubicBezTo>
                  <a:cubicBezTo>
                    <a:pt x="3005" y="418"/>
                    <a:pt x="2874" y="249"/>
                    <a:pt x="2704" y="118"/>
                  </a:cubicBezTo>
                  <a:cubicBezTo>
                    <a:pt x="2652" y="79"/>
                    <a:pt x="2600" y="53"/>
                    <a:pt x="2561" y="26"/>
                  </a:cubicBezTo>
                  <a:cubicBezTo>
                    <a:pt x="2535" y="13"/>
                    <a:pt x="2522" y="0"/>
                    <a:pt x="2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1229300" y="1605025"/>
              <a:ext cx="200225" cy="157725"/>
            </a:xfrm>
            <a:custGeom>
              <a:rect b="b" l="l" r="r" t="t"/>
              <a:pathLst>
                <a:path extrusionOk="0" h="6309" w="8009">
                  <a:moveTo>
                    <a:pt x="8008" y="0"/>
                  </a:moveTo>
                  <a:lnTo>
                    <a:pt x="6336" y="405"/>
                  </a:lnTo>
                  <a:lnTo>
                    <a:pt x="392" y="4925"/>
                  </a:lnTo>
                  <a:cubicBezTo>
                    <a:pt x="66" y="5186"/>
                    <a:pt x="1" y="5670"/>
                    <a:pt x="262" y="6009"/>
                  </a:cubicBezTo>
                  <a:lnTo>
                    <a:pt x="288" y="6049"/>
                  </a:lnTo>
                  <a:cubicBezTo>
                    <a:pt x="435" y="6218"/>
                    <a:pt x="649" y="6308"/>
                    <a:pt x="863" y="6308"/>
                  </a:cubicBezTo>
                  <a:cubicBezTo>
                    <a:pt x="1029" y="6308"/>
                    <a:pt x="1196" y="6254"/>
                    <a:pt x="1333" y="6140"/>
                  </a:cubicBezTo>
                  <a:lnTo>
                    <a:pt x="7212" y="1568"/>
                  </a:lnTo>
                  <a:lnTo>
                    <a:pt x="80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383125" y="1609600"/>
              <a:ext cx="37900" cy="35025"/>
            </a:xfrm>
            <a:custGeom>
              <a:rect b="b" l="l" r="r" t="t"/>
              <a:pathLst>
                <a:path extrusionOk="0" h="1401" w="1516">
                  <a:moveTo>
                    <a:pt x="1098" y="0"/>
                  </a:moveTo>
                  <a:lnTo>
                    <a:pt x="170" y="222"/>
                  </a:lnTo>
                  <a:cubicBezTo>
                    <a:pt x="0" y="549"/>
                    <a:pt x="301" y="575"/>
                    <a:pt x="301" y="575"/>
                  </a:cubicBezTo>
                  <a:cubicBezTo>
                    <a:pt x="288" y="614"/>
                    <a:pt x="288" y="653"/>
                    <a:pt x="301" y="706"/>
                  </a:cubicBezTo>
                  <a:cubicBezTo>
                    <a:pt x="325" y="861"/>
                    <a:pt x="458" y="983"/>
                    <a:pt x="620" y="983"/>
                  </a:cubicBezTo>
                  <a:cubicBezTo>
                    <a:pt x="635" y="983"/>
                    <a:pt x="651" y="982"/>
                    <a:pt x="667" y="980"/>
                  </a:cubicBezTo>
                  <a:cubicBezTo>
                    <a:pt x="667" y="1006"/>
                    <a:pt x="667" y="1045"/>
                    <a:pt x="667" y="1071"/>
                  </a:cubicBezTo>
                  <a:cubicBezTo>
                    <a:pt x="679" y="1253"/>
                    <a:pt x="837" y="1401"/>
                    <a:pt x="1016" y="1401"/>
                  </a:cubicBezTo>
                  <a:cubicBezTo>
                    <a:pt x="1030" y="1401"/>
                    <a:pt x="1044" y="1400"/>
                    <a:pt x="1059" y="1398"/>
                  </a:cubicBezTo>
                  <a:lnTo>
                    <a:pt x="1516" y="484"/>
                  </a:lnTo>
                  <a:lnTo>
                    <a:pt x="10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1239100" y="1721275"/>
              <a:ext cx="32675" cy="36600"/>
            </a:xfrm>
            <a:custGeom>
              <a:rect b="b" l="l" r="r" t="t"/>
              <a:pathLst>
                <a:path extrusionOk="0" h="1464" w="1307">
                  <a:moveTo>
                    <a:pt x="379" y="1"/>
                  </a:moveTo>
                  <a:lnTo>
                    <a:pt x="0" y="275"/>
                  </a:lnTo>
                  <a:lnTo>
                    <a:pt x="980" y="1464"/>
                  </a:lnTo>
                  <a:lnTo>
                    <a:pt x="1307" y="1216"/>
                  </a:lnTo>
                  <a:lnTo>
                    <a:pt x="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1223100" y="1624275"/>
              <a:ext cx="247575" cy="492850"/>
            </a:xfrm>
            <a:custGeom>
              <a:rect b="b" l="l" r="r" t="t"/>
              <a:pathLst>
                <a:path extrusionOk="0" h="19714" w="9903">
                  <a:moveTo>
                    <a:pt x="5463" y="1"/>
                  </a:moveTo>
                  <a:cubicBezTo>
                    <a:pt x="4982" y="1"/>
                    <a:pt x="3541" y="1699"/>
                    <a:pt x="3541" y="1699"/>
                  </a:cubicBezTo>
                  <a:cubicBezTo>
                    <a:pt x="2874" y="2496"/>
                    <a:pt x="3671" y="5631"/>
                    <a:pt x="3671" y="5631"/>
                  </a:cubicBezTo>
                  <a:lnTo>
                    <a:pt x="4364" y="7839"/>
                  </a:lnTo>
                  <a:lnTo>
                    <a:pt x="0" y="15468"/>
                  </a:lnTo>
                  <a:lnTo>
                    <a:pt x="209" y="15507"/>
                  </a:lnTo>
                  <a:lnTo>
                    <a:pt x="3292" y="19714"/>
                  </a:lnTo>
                  <a:lnTo>
                    <a:pt x="5709" y="18747"/>
                  </a:lnTo>
                  <a:cubicBezTo>
                    <a:pt x="6597" y="15429"/>
                    <a:pt x="7603" y="13966"/>
                    <a:pt x="7891" y="11693"/>
                  </a:cubicBezTo>
                  <a:cubicBezTo>
                    <a:pt x="8165" y="9420"/>
                    <a:pt x="9132" y="7878"/>
                    <a:pt x="9393" y="7147"/>
                  </a:cubicBezTo>
                  <a:cubicBezTo>
                    <a:pt x="9667" y="6415"/>
                    <a:pt x="9902" y="3554"/>
                    <a:pt x="9824" y="2940"/>
                  </a:cubicBezTo>
                  <a:cubicBezTo>
                    <a:pt x="9759" y="2326"/>
                    <a:pt x="8923" y="1895"/>
                    <a:pt x="8923" y="1895"/>
                  </a:cubicBezTo>
                  <a:cubicBezTo>
                    <a:pt x="8722" y="1249"/>
                    <a:pt x="8056" y="1201"/>
                    <a:pt x="7864" y="1201"/>
                  </a:cubicBezTo>
                  <a:cubicBezTo>
                    <a:pt x="7831" y="1201"/>
                    <a:pt x="7812" y="1203"/>
                    <a:pt x="7812" y="1203"/>
                  </a:cubicBezTo>
                  <a:cubicBezTo>
                    <a:pt x="7708" y="1007"/>
                    <a:pt x="7577" y="824"/>
                    <a:pt x="7433" y="641"/>
                  </a:cubicBezTo>
                  <a:cubicBezTo>
                    <a:pt x="7311" y="487"/>
                    <a:pt x="6980" y="456"/>
                    <a:pt x="6728" y="456"/>
                  </a:cubicBezTo>
                  <a:cubicBezTo>
                    <a:pt x="6552" y="456"/>
                    <a:pt x="6415" y="471"/>
                    <a:pt x="6415" y="471"/>
                  </a:cubicBezTo>
                  <a:cubicBezTo>
                    <a:pt x="6323" y="119"/>
                    <a:pt x="5944" y="27"/>
                    <a:pt x="5474" y="1"/>
                  </a:cubicBezTo>
                  <a:cubicBezTo>
                    <a:pt x="5470" y="1"/>
                    <a:pt x="5467" y="1"/>
                    <a:pt x="54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BE9D"/>
                </a:solidFill>
              </a:endParaRPr>
            </a:p>
          </p:txBody>
        </p:sp>
        <p:sp>
          <p:nvSpPr>
            <p:cNvPr id="230" name="Google Shape;230;p24"/>
            <p:cNvSpPr/>
            <p:nvPr/>
          </p:nvSpPr>
          <p:spPr>
            <a:xfrm>
              <a:off x="1361900" y="1635075"/>
              <a:ext cx="20925" cy="32675"/>
            </a:xfrm>
            <a:custGeom>
              <a:rect b="b" l="l" r="r" t="t"/>
              <a:pathLst>
                <a:path extrusionOk="0" h="1307" w="837">
                  <a:moveTo>
                    <a:pt x="823" y="0"/>
                  </a:moveTo>
                  <a:cubicBezTo>
                    <a:pt x="327" y="248"/>
                    <a:pt x="13" y="745"/>
                    <a:pt x="0" y="1306"/>
                  </a:cubicBezTo>
                  <a:cubicBezTo>
                    <a:pt x="40" y="1306"/>
                    <a:pt x="92" y="954"/>
                    <a:pt x="314" y="588"/>
                  </a:cubicBezTo>
                  <a:cubicBezTo>
                    <a:pt x="536" y="222"/>
                    <a:pt x="836" y="13"/>
                    <a:pt x="82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1395850" y="1654325"/>
              <a:ext cx="21925" cy="29750"/>
            </a:xfrm>
            <a:custGeom>
              <a:rect b="b" l="l" r="r" t="t"/>
              <a:pathLst>
                <a:path extrusionOk="0" h="1190" w="877">
                  <a:moveTo>
                    <a:pt x="850" y="1"/>
                  </a:moveTo>
                  <a:lnTo>
                    <a:pt x="850" y="1"/>
                  </a:lnTo>
                  <a:cubicBezTo>
                    <a:pt x="615" y="92"/>
                    <a:pt x="406" y="262"/>
                    <a:pt x="275" y="484"/>
                  </a:cubicBezTo>
                  <a:cubicBezTo>
                    <a:pt x="27" y="824"/>
                    <a:pt x="1" y="1190"/>
                    <a:pt x="27" y="1190"/>
                  </a:cubicBezTo>
                  <a:cubicBezTo>
                    <a:pt x="119" y="955"/>
                    <a:pt x="236" y="745"/>
                    <a:pt x="354" y="536"/>
                  </a:cubicBezTo>
                  <a:cubicBezTo>
                    <a:pt x="589" y="210"/>
                    <a:pt x="876" y="27"/>
                    <a:pt x="85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1426875" y="1671000"/>
              <a:ext cx="18650" cy="26475"/>
            </a:xfrm>
            <a:custGeom>
              <a:rect b="b" l="l" r="r" t="t"/>
              <a:pathLst>
                <a:path extrusionOk="0" h="1059" w="746">
                  <a:moveTo>
                    <a:pt x="733" y="0"/>
                  </a:moveTo>
                  <a:lnTo>
                    <a:pt x="733" y="0"/>
                  </a:lnTo>
                  <a:cubicBezTo>
                    <a:pt x="341" y="235"/>
                    <a:pt x="79" y="614"/>
                    <a:pt x="1" y="1058"/>
                  </a:cubicBezTo>
                  <a:cubicBezTo>
                    <a:pt x="27" y="1058"/>
                    <a:pt x="132" y="797"/>
                    <a:pt x="328" y="510"/>
                  </a:cubicBezTo>
                  <a:cubicBezTo>
                    <a:pt x="524" y="222"/>
                    <a:pt x="746" y="26"/>
                    <a:pt x="73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318450" y="1672625"/>
              <a:ext cx="24200" cy="6225"/>
            </a:xfrm>
            <a:custGeom>
              <a:rect b="b" l="l" r="r" t="t"/>
              <a:pathLst>
                <a:path extrusionOk="0" h="249" w="968">
                  <a:moveTo>
                    <a:pt x="520" y="1"/>
                  </a:moveTo>
                  <a:cubicBezTo>
                    <a:pt x="377" y="1"/>
                    <a:pt x="235" y="43"/>
                    <a:pt x="118" y="131"/>
                  </a:cubicBezTo>
                  <a:cubicBezTo>
                    <a:pt x="40" y="183"/>
                    <a:pt x="1" y="249"/>
                    <a:pt x="14" y="249"/>
                  </a:cubicBezTo>
                  <a:cubicBezTo>
                    <a:pt x="158" y="170"/>
                    <a:pt x="314" y="131"/>
                    <a:pt x="484" y="105"/>
                  </a:cubicBezTo>
                  <a:cubicBezTo>
                    <a:pt x="641" y="105"/>
                    <a:pt x="811" y="131"/>
                    <a:pt x="968" y="183"/>
                  </a:cubicBezTo>
                  <a:cubicBezTo>
                    <a:pt x="941" y="131"/>
                    <a:pt x="902" y="105"/>
                    <a:pt x="850" y="79"/>
                  </a:cubicBezTo>
                  <a:cubicBezTo>
                    <a:pt x="746" y="27"/>
                    <a:pt x="633" y="1"/>
                    <a:pt x="52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1364175" y="1687425"/>
              <a:ext cx="22250" cy="17225"/>
            </a:xfrm>
            <a:custGeom>
              <a:rect b="b" l="l" r="r" t="t"/>
              <a:pathLst>
                <a:path extrusionOk="0" h="689" w="890">
                  <a:moveTo>
                    <a:pt x="69" y="1"/>
                  </a:moveTo>
                  <a:cubicBezTo>
                    <a:pt x="30" y="1"/>
                    <a:pt x="8" y="7"/>
                    <a:pt x="1" y="22"/>
                  </a:cubicBezTo>
                  <a:cubicBezTo>
                    <a:pt x="1" y="49"/>
                    <a:pt x="275" y="62"/>
                    <a:pt x="510" y="258"/>
                  </a:cubicBezTo>
                  <a:cubicBezTo>
                    <a:pt x="654" y="375"/>
                    <a:pt x="772" y="519"/>
                    <a:pt x="876" y="689"/>
                  </a:cubicBezTo>
                  <a:cubicBezTo>
                    <a:pt x="889" y="676"/>
                    <a:pt x="889" y="610"/>
                    <a:pt x="837" y="506"/>
                  </a:cubicBezTo>
                  <a:cubicBezTo>
                    <a:pt x="719" y="244"/>
                    <a:pt x="471" y="49"/>
                    <a:pt x="184" y="9"/>
                  </a:cubicBezTo>
                  <a:cubicBezTo>
                    <a:pt x="135" y="4"/>
                    <a:pt x="97" y="1"/>
                    <a:pt x="69"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1400750" y="1703775"/>
              <a:ext cx="28775" cy="10375"/>
            </a:xfrm>
            <a:custGeom>
              <a:rect b="b" l="l" r="r" t="t"/>
              <a:pathLst>
                <a:path extrusionOk="0" h="415" w="1151">
                  <a:moveTo>
                    <a:pt x="371" y="1"/>
                  </a:moveTo>
                  <a:cubicBezTo>
                    <a:pt x="305" y="1"/>
                    <a:pt x="238" y="8"/>
                    <a:pt x="171" y="22"/>
                  </a:cubicBezTo>
                  <a:cubicBezTo>
                    <a:pt x="53" y="48"/>
                    <a:pt x="1" y="87"/>
                    <a:pt x="1" y="100"/>
                  </a:cubicBezTo>
                  <a:cubicBezTo>
                    <a:pt x="70" y="91"/>
                    <a:pt x="141" y="86"/>
                    <a:pt x="213" y="86"/>
                  </a:cubicBezTo>
                  <a:cubicBezTo>
                    <a:pt x="343" y="86"/>
                    <a:pt x="475" y="101"/>
                    <a:pt x="602" y="126"/>
                  </a:cubicBezTo>
                  <a:cubicBezTo>
                    <a:pt x="919" y="215"/>
                    <a:pt x="1112" y="414"/>
                    <a:pt x="1136" y="414"/>
                  </a:cubicBezTo>
                  <a:cubicBezTo>
                    <a:pt x="1136" y="414"/>
                    <a:pt x="1137" y="414"/>
                    <a:pt x="1137" y="413"/>
                  </a:cubicBezTo>
                  <a:cubicBezTo>
                    <a:pt x="1150" y="387"/>
                    <a:pt x="1124" y="322"/>
                    <a:pt x="1033" y="257"/>
                  </a:cubicBezTo>
                  <a:cubicBezTo>
                    <a:pt x="848" y="92"/>
                    <a:pt x="615" y="1"/>
                    <a:pt x="371"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60975" y="1921800"/>
              <a:ext cx="142100" cy="521750"/>
            </a:xfrm>
            <a:custGeom>
              <a:rect b="b" l="l" r="r" t="t"/>
              <a:pathLst>
                <a:path extrusionOk="0" h="20870" w="5684">
                  <a:moveTo>
                    <a:pt x="2678" y="1"/>
                  </a:moveTo>
                  <a:cubicBezTo>
                    <a:pt x="2678" y="1"/>
                    <a:pt x="0" y="15194"/>
                    <a:pt x="131" y="16631"/>
                  </a:cubicBezTo>
                  <a:cubicBezTo>
                    <a:pt x="262" y="18054"/>
                    <a:pt x="967" y="20314"/>
                    <a:pt x="2574" y="20693"/>
                  </a:cubicBezTo>
                  <a:cubicBezTo>
                    <a:pt x="3090" y="20811"/>
                    <a:pt x="3612" y="20870"/>
                    <a:pt x="4133" y="20870"/>
                  </a:cubicBezTo>
                  <a:cubicBezTo>
                    <a:pt x="4654" y="20870"/>
                    <a:pt x="5174" y="20811"/>
                    <a:pt x="5683" y="20693"/>
                  </a:cubicBezTo>
                  <a:lnTo>
                    <a:pt x="3750" y="2026"/>
                  </a:lnTo>
                  <a:lnTo>
                    <a:pt x="2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319425" y="1651700"/>
              <a:ext cx="634275" cy="941600"/>
            </a:xfrm>
            <a:custGeom>
              <a:rect b="b" l="l" r="r" t="t"/>
              <a:pathLst>
                <a:path extrusionOk="0" h="37664" w="25371">
                  <a:moveTo>
                    <a:pt x="12551" y="0"/>
                  </a:moveTo>
                  <a:cubicBezTo>
                    <a:pt x="11252" y="0"/>
                    <a:pt x="9460" y="517"/>
                    <a:pt x="8453" y="1308"/>
                  </a:cubicBezTo>
                  <a:lnTo>
                    <a:pt x="8179" y="2967"/>
                  </a:lnTo>
                  <a:cubicBezTo>
                    <a:pt x="8179" y="2967"/>
                    <a:pt x="4965" y="5253"/>
                    <a:pt x="4259" y="5919"/>
                  </a:cubicBezTo>
                  <a:cubicBezTo>
                    <a:pt x="1294" y="8715"/>
                    <a:pt x="680" y="9864"/>
                    <a:pt x="340" y="10818"/>
                  </a:cubicBezTo>
                  <a:cubicBezTo>
                    <a:pt x="1" y="11772"/>
                    <a:pt x="2391" y="33757"/>
                    <a:pt x="2391" y="33757"/>
                  </a:cubicBezTo>
                  <a:lnTo>
                    <a:pt x="2888" y="37611"/>
                  </a:lnTo>
                  <a:lnTo>
                    <a:pt x="25370" y="37663"/>
                  </a:lnTo>
                  <a:lnTo>
                    <a:pt x="25370" y="18016"/>
                  </a:lnTo>
                  <a:lnTo>
                    <a:pt x="21987" y="4195"/>
                  </a:lnTo>
                  <a:lnTo>
                    <a:pt x="19910" y="3607"/>
                  </a:lnTo>
                  <a:lnTo>
                    <a:pt x="19491" y="1961"/>
                  </a:lnTo>
                  <a:cubicBezTo>
                    <a:pt x="19491" y="1961"/>
                    <a:pt x="16905" y="54"/>
                    <a:pt x="12646" y="1"/>
                  </a:cubicBezTo>
                  <a:cubicBezTo>
                    <a:pt x="12615" y="1"/>
                    <a:pt x="12583" y="0"/>
                    <a:pt x="125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31900" y="1756300"/>
              <a:ext cx="683250" cy="546600"/>
            </a:xfrm>
            <a:custGeom>
              <a:rect b="b" l="l" r="r" t="t"/>
              <a:pathLst>
                <a:path extrusionOk="0" h="21864" w="27330">
                  <a:moveTo>
                    <a:pt x="5205" y="1"/>
                  </a:moveTo>
                  <a:cubicBezTo>
                    <a:pt x="4535" y="1"/>
                    <a:pt x="2966" y="63"/>
                    <a:pt x="2966" y="63"/>
                  </a:cubicBezTo>
                  <a:lnTo>
                    <a:pt x="1477" y="3264"/>
                  </a:lnTo>
                  <a:cubicBezTo>
                    <a:pt x="1" y="6451"/>
                    <a:pt x="3345" y="12839"/>
                    <a:pt x="3345" y="12839"/>
                  </a:cubicBezTo>
                  <a:lnTo>
                    <a:pt x="8257" y="16327"/>
                  </a:lnTo>
                  <a:cubicBezTo>
                    <a:pt x="8832" y="17058"/>
                    <a:pt x="12999" y="20429"/>
                    <a:pt x="16330" y="21696"/>
                  </a:cubicBezTo>
                  <a:cubicBezTo>
                    <a:pt x="16632" y="21811"/>
                    <a:pt x="16940" y="21864"/>
                    <a:pt x="17252" y="21864"/>
                  </a:cubicBezTo>
                  <a:cubicBezTo>
                    <a:pt x="20694" y="21864"/>
                    <a:pt x="24560" y="15439"/>
                    <a:pt x="24560" y="15439"/>
                  </a:cubicBezTo>
                  <a:cubicBezTo>
                    <a:pt x="25814" y="13375"/>
                    <a:pt x="27330" y="10475"/>
                    <a:pt x="27330" y="10475"/>
                  </a:cubicBezTo>
                  <a:cubicBezTo>
                    <a:pt x="26559" y="6725"/>
                    <a:pt x="21595" y="6124"/>
                    <a:pt x="21595" y="6124"/>
                  </a:cubicBezTo>
                  <a:lnTo>
                    <a:pt x="18303" y="10919"/>
                  </a:lnTo>
                  <a:cubicBezTo>
                    <a:pt x="17959" y="10517"/>
                    <a:pt x="17634" y="10397"/>
                    <a:pt x="17367" y="10397"/>
                  </a:cubicBezTo>
                  <a:cubicBezTo>
                    <a:pt x="16965" y="10397"/>
                    <a:pt x="16696" y="10670"/>
                    <a:pt x="16696" y="10670"/>
                  </a:cubicBezTo>
                  <a:cubicBezTo>
                    <a:pt x="16696" y="10670"/>
                    <a:pt x="12503" y="6281"/>
                    <a:pt x="10386" y="4178"/>
                  </a:cubicBezTo>
                  <a:cubicBezTo>
                    <a:pt x="8153" y="1970"/>
                    <a:pt x="6193" y="181"/>
                    <a:pt x="5488" y="11"/>
                  </a:cubicBezTo>
                  <a:cubicBezTo>
                    <a:pt x="5451" y="4"/>
                    <a:pt x="5348" y="1"/>
                    <a:pt x="5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523875" y="1715250"/>
              <a:ext cx="293300" cy="26625"/>
            </a:xfrm>
            <a:custGeom>
              <a:rect b="b" l="l" r="r" t="t"/>
              <a:pathLst>
                <a:path extrusionOk="0" h="1065" w="11732">
                  <a:moveTo>
                    <a:pt x="4118" y="0"/>
                  </a:moveTo>
                  <a:cubicBezTo>
                    <a:pt x="3316" y="0"/>
                    <a:pt x="2514" y="36"/>
                    <a:pt x="1712" y="111"/>
                  </a:cubicBezTo>
                  <a:cubicBezTo>
                    <a:pt x="1294" y="150"/>
                    <a:pt x="876" y="216"/>
                    <a:pt x="458" y="307"/>
                  </a:cubicBezTo>
                  <a:lnTo>
                    <a:pt x="118" y="386"/>
                  </a:lnTo>
                  <a:cubicBezTo>
                    <a:pt x="79" y="399"/>
                    <a:pt x="40" y="412"/>
                    <a:pt x="1" y="425"/>
                  </a:cubicBezTo>
                  <a:cubicBezTo>
                    <a:pt x="40" y="425"/>
                    <a:pt x="92" y="425"/>
                    <a:pt x="131" y="412"/>
                  </a:cubicBezTo>
                  <a:lnTo>
                    <a:pt x="458" y="346"/>
                  </a:lnTo>
                  <a:cubicBezTo>
                    <a:pt x="758" y="294"/>
                    <a:pt x="1189" y="216"/>
                    <a:pt x="1725" y="177"/>
                  </a:cubicBezTo>
                  <a:cubicBezTo>
                    <a:pt x="2440" y="123"/>
                    <a:pt x="3159" y="96"/>
                    <a:pt x="3878" y="96"/>
                  </a:cubicBezTo>
                  <a:cubicBezTo>
                    <a:pt x="4551" y="96"/>
                    <a:pt x="5223" y="119"/>
                    <a:pt x="5892" y="164"/>
                  </a:cubicBezTo>
                  <a:cubicBezTo>
                    <a:pt x="7290" y="255"/>
                    <a:pt x="8675" y="425"/>
                    <a:pt x="10046" y="673"/>
                  </a:cubicBezTo>
                  <a:cubicBezTo>
                    <a:pt x="10569" y="777"/>
                    <a:pt x="11000" y="882"/>
                    <a:pt x="11287" y="947"/>
                  </a:cubicBezTo>
                  <a:lnTo>
                    <a:pt x="11614" y="1039"/>
                  </a:lnTo>
                  <a:cubicBezTo>
                    <a:pt x="11653" y="1052"/>
                    <a:pt x="11692" y="1052"/>
                    <a:pt x="11732" y="1065"/>
                  </a:cubicBezTo>
                  <a:cubicBezTo>
                    <a:pt x="11692" y="1039"/>
                    <a:pt x="11653" y="1026"/>
                    <a:pt x="11614" y="1013"/>
                  </a:cubicBezTo>
                  <a:lnTo>
                    <a:pt x="11287" y="908"/>
                  </a:lnTo>
                  <a:cubicBezTo>
                    <a:pt x="11000" y="817"/>
                    <a:pt x="10582" y="712"/>
                    <a:pt x="10059" y="608"/>
                  </a:cubicBezTo>
                  <a:cubicBezTo>
                    <a:pt x="8688" y="333"/>
                    <a:pt x="7303" y="150"/>
                    <a:pt x="5905" y="59"/>
                  </a:cubicBezTo>
                  <a:cubicBezTo>
                    <a:pt x="5310" y="20"/>
                    <a:pt x="4714" y="0"/>
                    <a:pt x="4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591800" y="1671000"/>
              <a:ext cx="6900" cy="42150"/>
            </a:xfrm>
            <a:custGeom>
              <a:rect b="b" l="l" r="r" t="t"/>
              <a:pathLst>
                <a:path extrusionOk="0" h="1686" w="276">
                  <a:moveTo>
                    <a:pt x="27" y="0"/>
                  </a:moveTo>
                  <a:cubicBezTo>
                    <a:pt x="1" y="0"/>
                    <a:pt x="27" y="379"/>
                    <a:pt x="92" y="849"/>
                  </a:cubicBezTo>
                  <a:cubicBezTo>
                    <a:pt x="118" y="1137"/>
                    <a:pt x="171" y="1411"/>
                    <a:pt x="249" y="1685"/>
                  </a:cubicBezTo>
                  <a:cubicBezTo>
                    <a:pt x="275" y="1685"/>
                    <a:pt x="249" y="1306"/>
                    <a:pt x="184" y="836"/>
                  </a:cubicBezTo>
                  <a:cubicBezTo>
                    <a:pt x="157" y="549"/>
                    <a:pt x="105" y="261"/>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612700" y="1669025"/>
              <a:ext cx="7225" cy="42475"/>
            </a:xfrm>
            <a:custGeom>
              <a:rect b="b" l="l" r="r" t="t"/>
              <a:pathLst>
                <a:path extrusionOk="0" h="1699" w="289">
                  <a:moveTo>
                    <a:pt x="144" y="1"/>
                  </a:moveTo>
                  <a:cubicBezTo>
                    <a:pt x="1" y="562"/>
                    <a:pt x="40" y="1163"/>
                    <a:pt x="262" y="1699"/>
                  </a:cubicBezTo>
                  <a:cubicBezTo>
                    <a:pt x="288" y="1686"/>
                    <a:pt x="197" y="1320"/>
                    <a:pt x="171" y="850"/>
                  </a:cubicBezTo>
                  <a:cubicBezTo>
                    <a:pt x="131" y="393"/>
                    <a:pt x="184"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525500" y="1716950"/>
              <a:ext cx="270450" cy="19700"/>
            </a:xfrm>
            <a:custGeom>
              <a:rect b="b" l="l" r="r" t="t"/>
              <a:pathLst>
                <a:path extrusionOk="0" h="788" w="10818">
                  <a:moveTo>
                    <a:pt x="3899" y="1"/>
                  </a:moveTo>
                  <a:cubicBezTo>
                    <a:pt x="2577" y="1"/>
                    <a:pt x="1271" y="105"/>
                    <a:pt x="1" y="344"/>
                  </a:cubicBezTo>
                  <a:cubicBezTo>
                    <a:pt x="1397" y="587"/>
                    <a:pt x="2800" y="637"/>
                    <a:pt x="4216" y="637"/>
                  </a:cubicBezTo>
                  <a:cubicBezTo>
                    <a:pt x="5226" y="637"/>
                    <a:pt x="6243" y="612"/>
                    <a:pt x="7270" y="612"/>
                  </a:cubicBezTo>
                  <a:cubicBezTo>
                    <a:pt x="8439" y="612"/>
                    <a:pt x="9620" y="645"/>
                    <a:pt x="10817" y="788"/>
                  </a:cubicBezTo>
                  <a:cubicBezTo>
                    <a:pt x="8538" y="315"/>
                    <a:pt x="6195" y="1"/>
                    <a:pt x="3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21725" y="2067150"/>
              <a:ext cx="49325" cy="372650"/>
            </a:xfrm>
            <a:custGeom>
              <a:rect b="b" l="l" r="r" t="t"/>
              <a:pathLst>
                <a:path extrusionOk="0" h="14906" w="1973">
                  <a:moveTo>
                    <a:pt x="510" y="0"/>
                  </a:moveTo>
                  <a:lnTo>
                    <a:pt x="510" y="0"/>
                  </a:lnTo>
                  <a:cubicBezTo>
                    <a:pt x="235" y="5043"/>
                    <a:pt x="0" y="10281"/>
                    <a:pt x="1973" y="14905"/>
                  </a:cubicBezTo>
                  <a:lnTo>
                    <a:pt x="5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27925" y="2004750"/>
              <a:ext cx="62400" cy="568950"/>
            </a:xfrm>
            <a:custGeom>
              <a:rect b="b" l="l" r="r" t="t"/>
              <a:pathLst>
                <a:path extrusionOk="0" h="22758" w="2496">
                  <a:moveTo>
                    <a:pt x="0" y="1"/>
                  </a:moveTo>
                  <a:cubicBezTo>
                    <a:pt x="0" y="27"/>
                    <a:pt x="0" y="40"/>
                    <a:pt x="0" y="66"/>
                  </a:cubicBezTo>
                  <a:cubicBezTo>
                    <a:pt x="14" y="118"/>
                    <a:pt x="14" y="184"/>
                    <a:pt x="14" y="236"/>
                  </a:cubicBezTo>
                  <a:cubicBezTo>
                    <a:pt x="27" y="393"/>
                    <a:pt x="40" y="615"/>
                    <a:pt x="66" y="902"/>
                  </a:cubicBezTo>
                  <a:cubicBezTo>
                    <a:pt x="118" y="1490"/>
                    <a:pt x="183" y="2326"/>
                    <a:pt x="275" y="3358"/>
                  </a:cubicBezTo>
                  <a:cubicBezTo>
                    <a:pt x="458" y="5422"/>
                    <a:pt x="719" y="8270"/>
                    <a:pt x="1046" y="11418"/>
                  </a:cubicBezTo>
                  <a:cubicBezTo>
                    <a:pt x="1385" y="14554"/>
                    <a:pt x="1712" y="17401"/>
                    <a:pt x="1999" y="19452"/>
                  </a:cubicBezTo>
                  <a:cubicBezTo>
                    <a:pt x="2130" y="20484"/>
                    <a:pt x="2260" y="21307"/>
                    <a:pt x="2352" y="21882"/>
                  </a:cubicBezTo>
                  <a:cubicBezTo>
                    <a:pt x="2391" y="22156"/>
                    <a:pt x="2430" y="22365"/>
                    <a:pt x="2456" y="22535"/>
                  </a:cubicBezTo>
                  <a:lnTo>
                    <a:pt x="2483" y="22692"/>
                  </a:lnTo>
                  <a:cubicBezTo>
                    <a:pt x="2483" y="22718"/>
                    <a:pt x="2496" y="22731"/>
                    <a:pt x="2496" y="22757"/>
                  </a:cubicBezTo>
                  <a:cubicBezTo>
                    <a:pt x="2496" y="22731"/>
                    <a:pt x="2496" y="22718"/>
                    <a:pt x="2496" y="22692"/>
                  </a:cubicBezTo>
                  <a:cubicBezTo>
                    <a:pt x="2496" y="22653"/>
                    <a:pt x="2483" y="22601"/>
                    <a:pt x="2469" y="22522"/>
                  </a:cubicBezTo>
                  <a:cubicBezTo>
                    <a:pt x="2456" y="22379"/>
                    <a:pt x="2430" y="22156"/>
                    <a:pt x="2391" y="21869"/>
                  </a:cubicBezTo>
                  <a:cubicBezTo>
                    <a:pt x="2300" y="21294"/>
                    <a:pt x="2195" y="20471"/>
                    <a:pt x="2064" y="19439"/>
                  </a:cubicBezTo>
                  <a:cubicBezTo>
                    <a:pt x="1803" y="17388"/>
                    <a:pt x="1477" y="14541"/>
                    <a:pt x="1150" y="11392"/>
                  </a:cubicBezTo>
                  <a:cubicBezTo>
                    <a:pt x="823" y="8257"/>
                    <a:pt x="536" y="5409"/>
                    <a:pt x="340" y="3345"/>
                  </a:cubicBezTo>
                  <a:cubicBezTo>
                    <a:pt x="236" y="2313"/>
                    <a:pt x="157" y="1477"/>
                    <a:pt x="105" y="889"/>
                  </a:cubicBezTo>
                  <a:cubicBezTo>
                    <a:pt x="66" y="615"/>
                    <a:pt x="40" y="393"/>
                    <a:pt x="27" y="236"/>
                  </a:cubicBezTo>
                  <a:cubicBezTo>
                    <a:pt x="27" y="158"/>
                    <a:pt x="14" y="105"/>
                    <a:pt x="14" y="53"/>
                  </a:cubicBezTo>
                  <a:cubicBezTo>
                    <a:pt x="14" y="40"/>
                    <a:pt x="0"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55675" y="1941400"/>
              <a:ext cx="352750" cy="43475"/>
            </a:xfrm>
            <a:custGeom>
              <a:rect b="b" l="l" r="r" t="t"/>
              <a:pathLst>
                <a:path extrusionOk="0" h="1739" w="14110">
                  <a:moveTo>
                    <a:pt x="12019" y="1"/>
                  </a:moveTo>
                  <a:cubicBezTo>
                    <a:pt x="8649" y="40"/>
                    <a:pt x="5305" y="445"/>
                    <a:pt x="2026" y="1202"/>
                  </a:cubicBezTo>
                  <a:cubicBezTo>
                    <a:pt x="1399" y="1346"/>
                    <a:pt x="889" y="1464"/>
                    <a:pt x="536" y="1568"/>
                  </a:cubicBezTo>
                  <a:lnTo>
                    <a:pt x="145" y="1686"/>
                  </a:lnTo>
                  <a:cubicBezTo>
                    <a:pt x="92" y="1699"/>
                    <a:pt x="53" y="1712"/>
                    <a:pt x="1" y="1738"/>
                  </a:cubicBezTo>
                  <a:cubicBezTo>
                    <a:pt x="53" y="1725"/>
                    <a:pt x="105" y="1725"/>
                    <a:pt x="145" y="1712"/>
                  </a:cubicBezTo>
                  <a:lnTo>
                    <a:pt x="550" y="1607"/>
                  </a:lnTo>
                  <a:cubicBezTo>
                    <a:pt x="902" y="1529"/>
                    <a:pt x="1412" y="1411"/>
                    <a:pt x="2039" y="1268"/>
                  </a:cubicBezTo>
                  <a:cubicBezTo>
                    <a:pt x="3306" y="993"/>
                    <a:pt x="5056" y="654"/>
                    <a:pt x="7003" y="432"/>
                  </a:cubicBezTo>
                  <a:cubicBezTo>
                    <a:pt x="8949" y="197"/>
                    <a:pt x="10739" y="105"/>
                    <a:pt x="12019" y="79"/>
                  </a:cubicBezTo>
                  <a:cubicBezTo>
                    <a:pt x="12659" y="53"/>
                    <a:pt x="13195" y="53"/>
                    <a:pt x="13548" y="53"/>
                  </a:cubicBezTo>
                  <a:lnTo>
                    <a:pt x="14109" y="53"/>
                  </a:lnTo>
                  <a:cubicBezTo>
                    <a:pt x="14057" y="40"/>
                    <a:pt x="14005" y="40"/>
                    <a:pt x="13966" y="40"/>
                  </a:cubicBezTo>
                  <a:lnTo>
                    <a:pt x="13548" y="14"/>
                  </a:lnTo>
                  <a:cubicBezTo>
                    <a:pt x="13182" y="1"/>
                    <a:pt x="12672" y="1"/>
                    <a:pt x="12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91875" y="1830700"/>
              <a:ext cx="9500" cy="234825"/>
            </a:xfrm>
            <a:custGeom>
              <a:rect b="b" l="l" r="r" t="t"/>
              <a:pathLst>
                <a:path extrusionOk="0" h="9393" w="380">
                  <a:moveTo>
                    <a:pt x="353" y="0"/>
                  </a:moveTo>
                  <a:cubicBezTo>
                    <a:pt x="327" y="0"/>
                    <a:pt x="235" y="2103"/>
                    <a:pt x="144" y="4703"/>
                  </a:cubicBezTo>
                  <a:cubicBezTo>
                    <a:pt x="53" y="7290"/>
                    <a:pt x="0" y="9393"/>
                    <a:pt x="26" y="9393"/>
                  </a:cubicBezTo>
                  <a:cubicBezTo>
                    <a:pt x="53" y="9393"/>
                    <a:pt x="144" y="7303"/>
                    <a:pt x="235" y="4703"/>
                  </a:cubicBezTo>
                  <a:cubicBezTo>
                    <a:pt x="327" y="2103"/>
                    <a:pt x="379" y="0"/>
                    <a:pt x="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716225" y="1749250"/>
              <a:ext cx="114025" cy="309750"/>
            </a:xfrm>
            <a:custGeom>
              <a:rect b="b" l="l" r="r" t="t"/>
              <a:pathLst>
                <a:path extrusionOk="0" h="12390" w="4561">
                  <a:moveTo>
                    <a:pt x="4114" y="0"/>
                  </a:moveTo>
                  <a:cubicBezTo>
                    <a:pt x="4063" y="0"/>
                    <a:pt x="4011" y="2"/>
                    <a:pt x="3959" y="5"/>
                  </a:cubicBezTo>
                  <a:cubicBezTo>
                    <a:pt x="3410" y="58"/>
                    <a:pt x="2875" y="227"/>
                    <a:pt x="2405" y="528"/>
                  </a:cubicBezTo>
                  <a:cubicBezTo>
                    <a:pt x="2078" y="737"/>
                    <a:pt x="1778" y="985"/>
                    <a:pt x="1529" y="1259"/>
                  </a:cubicBezTo>
                  <a:cubicBezTo>
                    <a:pt x="1229" y="1599"/>
                    <a:pt x="981" y="1965"/>
                    <a:pt x="785" y="2357"/>
                  </a:cubicBezTo>
                  <a:cubicBezTo>
                    <a:pt x="367" y="3271"/>
                    <a:pt x="118" y="4251"/>
                    <a:pt x="53" y="5257"/>
                  </a:cubicBezTo>
                  <a:cubicBezTo>
                    <a:pt x="1" y="5779"/>
                    <a:pt x="1" y="6302"/>
                    <a:pt x="53" y="6811"/>
                  </a:cubicBezTo>
                  <a:cubicBezTo>
                    <a:pt x="105" y="7295"/>
                    <a:pt x="210" y="7778"/>
                    <a:pt x="367" y="8235"/>
                  </a:cubicBezTo>
                  <a:cubicBezTo>
                    <a:pt x="628" y="9006"/>
                    <a:pt x="981" y="9751"/>
                    <a:pt x="1399" y="10456"/>
                  </a:cubicBezTo>
                  <a:lnTo>
                    <a:pt x="2235" y="11880"/>
                  </a:lnTo>
                  <a:cubicBezTo>
                    <a:pt x="2326" y="12037"/>
                    <a:pt x="2405" y="12167"/>
                    <a:pt x="2457" y="12259"/>
                  </a:cubicBezTo>
                  <a:cubicBezTo>
                    <a:pt x="2483" y="12311"/>
                    <a:pt x="2509" y="12350"/>
                    <a:pt x="2535" y="12389"/>
                  </a:cubicBezTo>
                  <a:cubicBezTo>
                    <a:pt x="2522" y="12337"/>
                    <a:pt x="2496" y="12298"/>
                    <a:pt x="2470" y="12246"/>
                  </a:cubicBezTo>
                  <a:lnTo>
                    <a:pt x="2261" y="11854"/>
                  </a:lnTo>
                  <a:lnTo>
                    <a:pt x="1464" y="10417"/>
                  </a:lnTo>
                  <a:cubicBezTo>
                    <a:pt x="1059" y="9711"/>
                    <a:pt x="719" y="8967"/>
                    <a:pt x="445" y="8196"/>
                  </a:cubicBezTo>
                  <a:cubicBezTo>
                    <a:pt x="301" y="7739"/>
                    <a:pt x="197" y="7269"/>
                    <a:pt x="145" y="6798"/>
                  </a:cubicBezTo>
                  <a:cubicBezTo>
                    <a:pt x="105" y="6289"/>
                    <a:pt x="105" y="5779"/>
                    <a:pt x="145" y="5270"/>
                  </a:cubicBezTo>
                  <a:cubicBezTo>
                    <a:pt x="223" y="4277"/>
                    <a:pt x="458" y="3297"/>
                    <a:pt x="876" y="2396"/>
                  </a:cubicBezTo>
                  <a:cubicBezTo>
                    <a:pt x="1059" y="2004"/>
                    <a:pt x="1307" y="1638"/>
                    <a:pt x="1582" y="1312"/>
                  </a:cubicBezTo>
                  <a:cubicBezTo>
                    <a:pt x="1830" y="1037"/>
                    <a:pt x="2130" y="789"/>
                    <a:pt x="2444" y="580"/>
                  </a:cubicBezTo>
                  <a:cubicBezTo>
                    <a:pt x="2901" y="280"/>
                    <a:pt x="3424" y="97"/>
                    <a:pt x="3959" y="45"/>
                  </a:cubicBezTo>
                  <a:cubicBezTo>
                    <a:pt x="4064" y="38"/>
                    <a:pt x="4165" y="35"/>
                    <a:pt x="4264" y="35"/>
                  </a:cubicBezTo>
                  <a:cubicBezTo>
                    <a:pt x="4364" y="35"/>
                    <a:pt x="4462" y="38"/>
                    <a:pt x="4560" y="45"/>
                  </a:cubicBezTo>
                  <a:cubicBezTo>
                    <a:pt x="4413" y="15"/>
                    <a:pt x="4266" y="0"/>
                    <a:pt x="4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362875" y="1943700"/>
              <a:ext cx="310925" cy="74475"/>
            </a:xfrm>
            <a:custGeom>
              <a:rect b="b" l="l" r="r" t="t"/>
              <a:pathLst>
                <a:path extrusionOk="0" h="2979" w="12437">
                  <a:moveTo>
                    <a:pt x="11387" y="0"/>
                  </a:moveTo>
                  <a:cubicBezTo>
                    <a:pt x="7544" y="0"/>
                    <a:pt x="3712" y="525"/>
                    <a:pt x="0" y="1555"/>
                  </a:cubicBezTo>
                  <a:lnTo>
                    <a:pt x="79" y="1620"/>
                  </a:lnTo>
                  <a:cubicBezTo>
                    <a:pt x="1503" y="1555"/>
                    <a:pt x="2913" y="1359"/>
                    <a:pt x="4311" y="1058"/>
                  </a:cubicBezTo>
                  <a:lnTo>
                    <a:pt x="4311" y="1058"/>
                  </a:lnTo>
                  <a:cubicBezTo>
                    <a:pt x="4141" y="1685"/>
                    <a:pt x="4063" y="2312"/>
                    <a:pt x="4076" y="2952"/>
                  </a:cubicBezTo>
                  <a:cubicBezTo>
                    <a:pt x="4507" y="2456"/>
                    <a:pt x="4834" y="1868"/>
                    <a:pt x="5017" y="1228"/>
                  </a:cubicBezTo>
                  <a:cubicBezTo>
                    <a:pt x="5108" y="1933"/>
                    <a:pt x="5500" y="2560"/>
                    <a:pt x="6075" y="2979"/>
                  </a:cubicBezTo>
                  <a:cubicBezTo>
                    <a:pt x="6218" y="2338"/>
                    <a:pt x="6245" y="1698"/>
                    <a:pt x="6166" y="1045"/>
                  </a:cubicBezTo>
                  <a:cubicBezTo>
                    <a:pt x="8269" y="797"/>
                    <a:pt x="10360" y="457"/>
                    <a:pt x="12437" y="13"/>
                  </a:cubicBezTo>
                  <a:cubicBezTo>
                    <a:pt x="12087" y="4"/>
                    <a:pt x="11737" y="0"/>
                    <a:pt x="1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818775" y="2080525"/>
              <a:ext cx="221775" cy="165600"/>
            </a:xfrm>
            <a:custGeom>
              <a:rect b="b" l="l" r="r" t="t"/>
              <a:pathLst>
                <a:path extrusionOk="0" h="6624" w="8871">
                  <a:moveTo>
                    <a:pt x="1" y="1"/>
                  </a:moveTo>
                  <a:cubicBezTo>
                    <a:pt x="27" y="27"/>
                    <a:pt x="53" y="53"/>
                    <a:pt x="79" y="79"/>
                  </a:cubicBezTo>
                  <a:lnTo>
                    <a:pt x="327" y="288"/>
                  </a:lnTo>
                  <a:cubicBezTo>
                    <a:pt x="549" y="458"/>
                    <a:pt x="863" y="719"/>
                    <a:pt x="1255" y="1033"/>
                  </a:cubicBezTo>
                  <a:cubicBezTo>
                    <a:pt x="2039" y="1647"/>
                    <a:pt x="3136" y="2496"/>
                    <a:pt x="4364" y="3410"/>
                  </a:cubicBezTo>
                  <a:cubicBezTo>
                    <a:pt x="5579" y="4325"/>
                    <a:pt x="6715" y="5135"/>
                    <a:pt x="7525" y="5709"/>
                  </a:cubicBezTo>
                  <a:cubicBezTo>
                    <a:pt x="7943" y="5997"/>
                    <a:pt x="8283" y="6219"/>
                    <a:pt x="8505" y="6389"/>
                  </a:cubicBezTo>
                  <a:lnTo>
                    <a:pt x="8779" y="6572"/>
                  </a:lnTo>
                  <a:cubicBezTo>
                    <a:pt x="8806" y="6598"/>
                    <a:pt x="8845" y="6611"/>
                    <a:pt x="8871" y="6624"/>
                  </a:cubicBezTo>
                  <a:cubicBezTo>
                    <a:pt x="8845" y="6598"/>
                    <a:pt x="8819" y="6572"/>
                    <a:pt x="8793" y="6558"/>
                  </a:cubicBezTo>
                  <a:lnTo>
                    <a:pt x="8531" y="6363"/>
                  </a:lnTo>
                  <a:lnTo>
                    <a:pt x="7565" y="5670"/>
                  </a:lnTo>
                  <a:cubicBezTo>
                    <a:pt x="6755" y="5069"/>
                    <a:pt x="5644" y="4259"/>
                    <a:pt x="4416" y="3345"/>
                  </a:cubicBezTo>
                  <a:cubicBezTo>
                    <a:pt x="3188" y="2430"/>
                    <a:pt x="2091" y="1594"/>
                    <a:pt x="1294" y="980"/>
                  </a:cubicBezTo>
                  <a:lnTo>
                    <a:pt x="354" y="262"/>
                  </a:lnTo>
                  <a:lnTo>
                    <a:pt x="92" y="66"/>
                  </a:lnTo>
                  <a:cubicBezTo>
                    <a:pt x="66" y="40"/>
                    <a:pt x="27" y="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145375" y="2018150"/>
              <a:ext cx="33325" cy="102900"/>
            </a:xfrm>
            <a:custGeom>
              <a:rect b="b" l="l" r="r" t="t"/>
              <a:pathLst>
                <a:path extrusionOk="0" h="4116" w="1333">
                  <a:moveTo>
                    <a:pt x="13" y="1"/>
                  </a:moveTo>
                  <a:cubicBezTo>
                    <a:pt x="0" y="1"/>
                    <a:pt x="157" y="210"/>
                    <a:pt x="353" y="549"/>
                  </a:cubicBezTo>
                  <a:cubicBezTo>
                    <a:pt x="876" y="1438"/>
                    <a:pt x="1189" y="2443"/>
                    <a:pt x="1267" y="3462"/>
                  </a:cubicBezTo>
                  <a:cubicBezTo>
                    <a:pt x="1294" y="3867"/>
                    <a:pt x="1280" y="4116"/>
                    <a:pt x="1294" y="4116"/>
                  </a:cubicBezTo>
                  <a:cubicBezTo>
                    <a:pt x="1307" y="4050"/>
                    <a:pt x="1320" y="3998"/>
                    <a:pt x="1320" y="3933"/>
                  </a:cubicBezTo>
                  <a:cubicBezTo>
                    <a:pt x="1333" y="3776"/>
                    <a:pt x="1333" y="3619"/>
                    <a:pt x="1320" y="3462"/>
                  </a:cubicBezTo>
                  <a:cubicBezTo>
                    <a:pt x="1280" y="2417"/>
                    <a:pt x="967" y="1398"/>
                    <a:pt x="405" y="510"/>
                  </a:cubicBezTo>
                  <a:cubicBezTo>
                    <a:pt x="314" y="379"/>
                    <a:pt x="235" y="249"/>
                    <a:pt x="131" y="131"/>
                  </a:cubicBezTo>
                  <a:cubicBezTo>
                    <a:pt x="105" y="79"/>
                    <a:pt x="66" y="40"/>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193050" y="2027300"/>
              <a:ext cx="15050" cy="84275"/>
            </a:xfrm>
            <a:custGeom>
              <a:rect b="b" l="l" r="r" t="t"/>
              <a:pathLst>
                <a:path extrusionOk="0" h="3371" w="602">
                  <a:moveTo>
                    <a:pt x="14" y="0"/>
                  </a:moveTo>
                  <a:cubicBezTo>
                    <a:pt x="1" y="0"/>
                    <a:pt x="79" y="183"/>
                    <a:pt x="170" y="484"/>
                  </a:cubicBezTo>
                  <a:cubicBezTo>
                    <a:pt x="288" y="862"/>
                    <a:pt x="366" y="1267"/>
                    <a:pt x="419" y="1659"/>
                  </a:cubicBezTo>
                  <a:cubicBezTo>
                    <a:pt x="471" y="2064"/>
                    <a:pt x="471" y="2469"/>
                    <a:pt x="445" y="2874"/>
                  </a:cubicBezTo>
                  <a:cubicBezTo>
                    <a:pt x="419" y="3044"/>
                    <a:pt x="406" y="3214"/>
                    <a:pt x="406" y="3371"/>
                  </a:cubicBezTo>
                  <a:cubicBezTo>
                    <a:pt x="419" y="3331"/>
                    <a:pt x="432" y="3292"/>
                    <a:pt x="445" y="3240"/>
                  </a:cubicBezTo>
                  <a:cubicBezTo>
                    <a:pt x="458" y="3162"/>
                    <a:pt x="484" y="3031"/>
                    <a:pt x="497" y="2874"/>
                  </a:cubicBezTo>
                  <a:cubicBezTo>
                    <a:pt x="601" y="2064"/>
                    <a:pt x="497" y="1228"/>
                    <a:pt x="223" y="458"/>
                  </a:cubicBezTo>
                  <a:cubicBezTo>
                    <a:pt x="183" y="340"/>
                    <a:pt x="131" y="235"/>
                    <a:pt x="79" y="118"/>
                  </a:cubicBezTo>
                  <a:cubicBezTo>
                    <a:pt x="66" y="79"/>
                    <a:pt x="40" y="39"/>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1253475" y="1940750"/>
              <a:ext cx="141575" cy="118325"/>
            </a:xfrm>
            <a:custGeom>
              <a:rect b="b" l="l" r="r" t="t"/>
              <a:pathLst>
                <a:path extrusionOk="0" h="4733" w="5663">
                  <a:moveTo>
                    <a:pt x="0" y="0"/>
                  </a:moveTo>
                  <a:cubicBezTo>
                    <a:pt x="0" y="0"/>
                    <a:pt x="26" y="14"/>
                    <a:pt x="66" y="40"/>
                  </a:cubicBezTo>
                  <a:cubicBezTo>
                    <a:pt x="118" y="53"/>
                    <a:pt x="183" y="92"/>
                    <a:pt x="262" y="144"/>
                  </a:cubicBezTo>
                  <a:cubicBezTo>
                    <a:pt x="301" y="157"/>
                    <a:pt x="353" y="196"/>
                    <a:pt x="405" y="223"/>
                  </a:cubicBezTo>
                  <a:lnTo>
                    <a:pt x="562" y="314"/>
                  </a:lnTo>
                  <a:cubicBezTo>
                    <a:pt x="627" y="353"/>
                    <a:pt x="680" y="392"/>
                    <a:pt x="745" y="432"/>
                  </a:cubicBezTo>
                  <a:cubicBezTo>
                    <a:pt x="823" y="471"/>
                    <a:pt x="902" y="510"/>
                    <a:pt x="980" y="536"/>
                  </a:cubicBezTo>
                  <a:lnTo>
                    <a:pt x="1503" y="758"/>
                  </a:lnTo>
                  <a:cubicBezTo>
                    <a:pt x="1685" y="837"/>
                    <a:pt x="1881" y="941"/>
                    <a:pt x="2090" y="1046"/>
                  </a:cubicBezTo>
                  <a:lnTo>
                    <a:pt x="2744" y="1359"/>
                  </a:lnTo>
                  <a:cubicBezTo>
                    <a:pt x="2966" y="1477"/>
                    <a:pt x="3188" y="1607"/>
                    <a:pt x="3397" y="1764"/>
                  </a:cubicBezTo>
                  <a:cubicBezTo>
                    <a:pt x="3606" y="1908"/>
                    <a:pt x="3802" y="2065"/>
                    <a:pt x="3998" y="2234"/>
                  </a:cubicBezTo>
                  <a:cubicBezTo>
                    <a:pt x="4181" y="2378"/>
                    <a:pt x="4350" y="2548"/>
                    <a:pt x="4507" y="2731"/>
                  </a:cubicBezTo>
                  <a:cubicBezTo>
                    <a:pt x="4768" y="3044"/>
                    <a:pt x="4951" y="3397"/>
                    <a:pt x="5069" y="3789"/>
                  </a:cubicBezTo>
                  <a:cubicBezTo>
                    <a:pt x="5108" y="3946"/>
                    <a:pt x="5173" y="4089"/>
                    <a:pt x="5265" y="4220"/>
                  </a:cubicBezTo>
                  <a:cubicBezTo>
                    <a:pt x="5343" y="4338"/>
                    <a:pt x="5448" y="4403"/>
                    <a:pt x="5500" y="4481"/>
                  </a:cubicBezTo>
                  <a:cubicBezTo>
                    <a:pt x="5513" y="4520"/>
                    <a:pt x="5526" y="4573"/>
                    <a:pt x="5552" y="4599"/>
                  </a:cubicBezTo>
                  <a:cubicBezTo>
                    <a:pt x="5565" y="4625"/>
                    <a:pt x="5591" y="4651"/>
                    <a:pt x="5618" y="4677"/>
                  </a:cubicBezTo>
                  <a:cubicBezTo>
                    <a:pt x="5631" y="4690"/>
                    <a:pt x="5644" y="4703"/>
                    <a:pt x="5657" y="4729"/>
                  </a:cubicBezTo>
                  <a:cubicBezTo>
                    <a:pt x="5657" y="4731"/>
                    <a:pt x="5657" y="4732"/>
                    <a:pt x="5657" y="4732"/>
                  </a:cubicBezTo>
                  <a:cubicBezTo>
                    <a:pt x="5659" y="4732"/>
                    <a:pt x="5663" y="4698"/>
                    <a:pt x="5618" y="4664"/>
                  </a:cubicBezTo>
                  <a:cubicBezTo>
                    <a:pt x="5605" y="4651"/>
                    <a:pt x="5578" y="4625"/>
                    <a:pt x="5565" y="4599"/>
                  </a:cubicBezTo>
                  <a:cubicBezTo>
                    <a:pt x="5552" y="4560"/>
                    <a:pt x="5539" y="4520"/>
                    <a:pt x="5526" y="4481"/>
                  </a:cubicBezTo>
                  <a:cubicBezTo>
                    <a:pt x="5474" y="4377"/>
                    <a:pt x="5369" y="4311"/>
                    <a:pt x="5304" y="4194"/>
                  </a:cubicBezTo>
                  <a:cubicBezTo>
                    <a:pt x="5226" y="4063"/>
                    <a:pt x="5160" y="3920"/>
                    <a:pt x="5121" y="3776"/>
                  </a:cubicBezTo>
                  <a:cubicBezTo>
                    <a:pt x="5017" y="3371"/>
                    <a:pt x="4821" y="3005"/>
                    <a:pt x="4559" y="2692"/>
                  </a:cubicBezTo>
                  <a:cubicBezTo>
                    <a:pt x="4403" y="2496"/>
                    <a:pt x="4233" y="2326"/>
                    <a:pt x="4063" y="2169"/>
                  </a:cubicBezTo>
                  <a:cubicBezTo>
                    <a:pt x="3867" y="1986"/>
                    <a:pt x="3658" y="1829"/>
                    <a:pt x="3436" y="1686"/>
                  </a:cubicBezTo>
                  <a:cubicBezTo>
                    <a:pt x="3227" y="1542"/>
                    <a:pt x="3005" y="1398"/>
                    <a:pt x="2783" y="1281"/>
                  </a:cubicBezTo>
                  <a:lnTo>
                    <a:pt x="2130" y="967"/>
                  </a:lnTo>
                  <a:cubicBezTo>
                    <a:pt x="1921" y="876"/>
                    <a:pt x="1725" y="771"/>
                    <a:pt x="1529" y="693"/>
                  </a:cubicBezTo>
                  <a:lnTo>
                    <a:pt x="1006" y="484"/>
                  </a:lnTo>
                  <a:cubicBezTo>
                    <a:pt x="928" y="445"/>
                    <a:pt x="849" y="419"/>
                    <a:pt x="784" y="392"/>
                  </a:cubicBezTo>
                  <a:cubicBezTo>
                    <a:pt x="719" y="353"/>
                    <a:pt x="653" y="301"/>
                    <a:pt x="588" y="275"/>
                  </a:cubicBezTo>
                  <a:cubicBezTo>
                    <a:pt x="484" y="223"/>
                    <a:pt x="379" y="170"/>
                    <a:pt x="288" y="105"/>
                  </a:cubicBezTo>
                  <a:cubicBezTo>
                    <a:pt x="209" y="79"/>
                    <a:pt x="144" y="40"/>
                    <a:pt x="79" y="27"/>
                  </a:cubicBezTo>
                  <a:cubicBezTo>
                    <a:pt x="53" y="14"/>
                    <a:pt x="26"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870050" y="2122325"/>
              <a:ext cx="2000" cy="461500"/>
            </a:xfrm>
            <a:custGeom>
              <a:rect b="b" l="l" r="r" t="t"/>
              <a:pathLst>
                <a:path extrusionOk="0" h="18460" w="80">
                  <a:moveTo>
                    <a:pt x="40" y="1"/>
                  </a:moveTo>
                  <a:cubicBezTo>
                    <a:pt x="14" y="1"/>
                    <a:pt x="1" y="4142"/>
                    <a:pt x="1" y="9237"/>
                  </a:cubicBezTo>
                  <a:cubicBezTo>
                    <a:pt x="1" y="14331"/>
                    <a:pt x="14" y="18459"/>
                    <a:pt x="40" y="18459"/>
                  </a:cubicBezTo>
                  <a:cubicBezTo>
                    <a:pt x="66" y="18459"/>
                    <a:pt x="79" y="14331"/>
                    <a:pt x="79" y="9237"/>
                  </a:cubicBezTo>
                  <a:cubicBezTo>
                    <a:pt x="79" y="4142"/>
                    <a:pt x="66"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logo with a plane and a globe&#10;&#10;Description automatically generated" id="254" name="Google Shape;254;p24"/>
          <p:cNvPicPr preferRelativeResize="0"/>
          <p:nvPr/>
        </p:nvPicPr>
        <p:blipFill>
          <a:blip r:embed="rId3">
            <a:alphaModFix/>
          </a:blip>
          <a:stretch>
            <a:fillRect/>
          </a:stretch>
        </p:blipFill>
        <p:spPr>
          <a:xfrm>
            <a:off x="6836075" y="1819852"/>
            <a:ext cx="1495151" cy="123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72" name="Google Shape;572;p33"/>
          <p:cNvSpPr txBox="1"/>
          <p:nvPr>
            <p:ph idx="5" type="subTitle"/>
          </p:nvPr>
        </p:nvSpPr>
        <p:spPr>
          <a:xfrm>
            <a:off x="750195" y="2168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Inefficient Operations</a:t>
            </a:r>
            <a:endParaRPr/>
          </a:p>
        </p:txBody>
      </p:sp>
      <p:sp>
        <p:nvSpPr>
          <p:cNvPr id="573" name="Google Shape;573;p33"/>
          <p:cNvSpPr txBox="1"/>
          <p:nvPr>
            <p:ph idx="2" type="subTitle"/>
          </p:nvPr>
        </p:nvSpPr>
        <p:spPr>
          <a:xfrm>
            <a:off x="750192" y="2645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 of automated reports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generated by adopting OLAP (online analytical processing)</a:t>
            </a:r>
            <a:endParaRPr/>
          </a:p>
        </p:txBody>
      </p:sp>
      <p:sp>
        <p:nvSpPr>
          <p:cNvPr id="574" name="Google Shape;574;p33"/>
          <p:cNvSpPr/>
          <p:nvPr/>
        </p:nvSpPr>
        <p:spPr>
          <a:xfrm>
            <a:off x="3825447" y="27349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5" name="Google Shape;575;p33"/>
          <p:cNvSpPr txBox="1"/>
          <p:nvPr>
            <p:ph idx="2" type="subTitle"/>
          </p:nvPr>
        </p:nvSpPr>
        <p:spPr>
          <a:xfrm>
            <a:off x="6084192" y="2650125"/>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reated multiple dashboards that cater to the different data available to us to provide NWT with useful insights to further boost their business processes, such as Supplier, Customer, etc.</a:t>
            </a:r>
            <a:endParaRPr/>
          </a:p>
        </p:txBody>
      </p:sp>
      <p:sp>
        <p:nvSpPr>
          <p:cNvPr id="576" name="Google Shape;576;p33"/>
          <p:cNvSpPr txBox="1"/>
          <p:nvPr>
            <p:ph idx="5" type="subTitle"/>
          </p:nvPr>
        </p:nvSpPr>
        <p:spPr>
          <a:xfrm>
            <a:off x="6007995" y="2168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Generating reports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sp>
        <p:nvSpPr>
          <p:cNvPr id="2147" name="Google Shape;2147;p123"/>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48" name="Google Shape;2148;p123"/>
          <p:cNvPicPr preferRelativeResize="0"/>
          <p:nvPr/>
        </p:nvPicPr>
        <p:blipFill>
          <a:blip r:embed="rId3">
            <a:alphaModFix/>
          </a:blip>
          <a:stretch>
            <a:fillRect/>
          </a:stretch>
        </p:blipFill>
        <p:spPr>
          <a:xfrm>
            <a:off x="4380625" y="1964663"/>
            <a:ext cx="4456450" cy="2310975"/>
          </a:xfrm>
          <a:prstGeom prst="rect">
            <a:avLst/>
          </a:prstGeom>
          <a:noFill/>
          <a:ln>
            <a:noFill/>
          </a:ln>
        </p:spPr>
      </p:pic>
      <p:pic>
        <p:nvPicPr>
          <p:cNvPr id="2149" name="Google Shape;2149;p123"/>
          <p:cNvPicPr preferRelativeResize="0"/>
          <p:nvPr/>
        </p:nvPicPr>
        <p:blipFill>
          <a:blip r:embed="rId4">
            <a:alphaModFix/>
          </a:blip>
          <a:stretch>
            <a:fillRect/>
          </a:stretch>
        </p:blipFill>
        <p:spPr>
          <a:xfrm>
            <a:off x="304800" y="1964675"/>
            <a:ext cx="3038175" cy="1974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Drill Through</a:t>
            </a:r>
            <a:endParaRPr/>
          </a:p>
        </p:txBody>
      </p:sp>
      <p:pic>
        <p:nvPicPr>
          <p:cNvPr id="2155" name="Google Shape;2155;p124"/>
          <p:cNvPicPr preferRelativeResize="0"/>
          <p:nvPr/>
        </p:nvPicPr>
        <p:blipFill>
          <a:blip r:embed="rId3">
            <a:alphaModFix/>
          </a:blip>
          <a:stretch>
            <a:fillRect/>
          </a:stretch>
        </p:blipFill>
        <p:spPr>
          <a:xfrm>
            <a:off x="720000" y="1116308"/>
            <a:ext cx="7328725" cy="402719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25"/>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161" name="Google Shape;2161;p125"/>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Joie Lim</a:t>
            </a:r>
            <a:endParaRPr/>
          </a:p>
        </p:txBody>
      </p:sp>
      <p:pic>
        <p:nvPicPr>
          <p:cNvPr descr="A person with long hair wearing glasses&#10;&#10;Description automatically generated" id="2162" name="Google Shape;2162;p125"/>
          <p:cNvPicPr preferRelativeResize="0"/>
          <p:nvPr/>
        </p:nvPicPr>
        <p:blipFill>
          <a:blip r:embed="rId3">
            <a:alphaModFix/>
          </a:blip>
          <a:stretch>
            <a:fillRect/>
          </a:stretch>
        </p:blipFill>
        <p:spPr>
          <a:xfrm>
            <a:off x="1202188" y="1655601"/>
            <a:ext cx="2162525" cy="21356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26"/>
          <p:cNvSpPr txBox="1"/>
          <p:nvPr>
            <p:ph type="title"/>
          </p:nvPr>
        </p:nvSpPr>
        <p:spPr>
          <a:xfrm>
            <a:off x="1024800" y="349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2168" name="Google Shape;2168;p126"/>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2169" name="Google Shape;2169;p126"/>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2170" name="Google Shape;2170;p126"/>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2171" name="Google Shape;2171;p126"/>
          <p:cNvGrpSpPr/>
          <p:nvPr/>
        </p:nvGrpSpPr>
        <p:grpSpPr>
          <a:xfrm>
            <a:off x="-2078139" y="1893286"/>
            <a:ext cx="354586" cy="353888"/>
            <a:chOff x="-31094350" y="3194000"/>
            <a:chExt cx="292225" cy="291650"/>
          </a:xfrm>
        </p:grpSpPr>
        <p:sp>
          <p:nvSpPr>
            <p:cNvPr id="2172" name="Google Shape;2172;p12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2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2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126"/>
          <p:cNvGrpSpPr/>
          <p:nvPr/>
        </p:nvGrpSpPr>
        <p:grpSpPr>
          <a:xfrm>
            <a:off x="-5636112" y="1887526"/>
            <a:ext cx="304000" cy="356205"/>
            <a:chOff x="-49375900" y="3550975"/>
            <a:chExt cx="256800" cy="300900"/>
          </a:xfrm>
        </p:grpSpPr>
        <p:sp>
          <p:nvSpPr>
            <p:cNvPr id="2181" name="Google Shape;2181;p12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2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2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2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2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2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2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2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2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p126"/>
          <p:cNvSpPr txBox="1"/>
          <p:nvPr>
            <p:ph idx="4" type="subTitle"/>
          </p:nvPr>
        </p:nvSpPr>
        <p:spPr>
          <a:xfrm>
            <a:off x="1793364" y="676294"/>
            <a:ext cx="6277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Throughout the sprints</a:t>
            </a:r>
            <a:endParaRPr>
              <a:latin typeface="Figtree"/>
              <a:ea typeface="Figtree"/>
              <a:cs typeface="Figtree"/>
              <a:sym typeface="Figtree"/>
            </a:endParaRPr>
          </a:p>
        </p:txBody>
      </p:sp>
      <p:cxnSp>
        <p:nvCxnSpPr>
          <p:cNvPr id="2193" name="Google Shape;2193;p126"/>
          <p:cNvCxnSpPr/>
          <p:nvPr/>
        </p:nvCxnSpPr>
        <p:spPr>
          <a:xfrm>
            <a:off x="5309307" y="1398352"/>
            <a:ext cx="25800" cy="3625500"/>
          </a:xfrm>
          <a:prstGeom prst="straightConnector1">
            <a:avLst/>
          </a:prstGeom>
          <a:noFill/>
          <a:ln cap="flat" cmpd="sng" w="9525">
            <a:solidFill>
              <a:srgbClr val="000000"/>
            </a:solidFill>
            <a:prstDash val="solid"/>
            <a:round/>
            <a:headEnd len="med" w="med" type="none"/>
            <a:tailEnd len="med" w="med" type="none"/>
          </a:ln>
        </p:spPr>
      </p:cxnSp>
      <p:sp>
        <p:nvSpPr>
          <p:cNvPr id="2194" name="Google Shape;2194;p126"/>
          <p:cNvSpPr txBox="1"/>
          <p:nvPr>
            <p:ph idx="4" type="subTitle"/>
          </p:nvPr>
        </p:nvSpPr>
        <p:spPr>
          <a:xfrm>
            <a:off x="633317" y="1398360"/>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Raw Tables</a:t>
            </a:r>
            <a:endParaRPr u="sng"/>
          </a:p>
        </p:txBody>
      </p:sp>
      <p:sp>
        <p:nvSpPr>
          <p:cNvPr id="2195" name="Google Shape;2195;p126"/>
          <p:cNvSpPr txBox="1"/>
          <p:nvPr>
            <p:ph idx="4" type="subTitle"/>
          </p:nvPr>
        </p:nvSpPr>
        <p:spPr>
          <a:xfrm>
            <a:off x="2054100" y="1398339"/>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Staging Files </a:t>
            </a:r>
            <a:endParaRPr u="sng"/>
          </a:p>
        </p:txBody>
      </p:sp>
      <p:sp>
        <p:nvSpPr>
          <p:cNvPr id="2196" name="Google Shape;2196;p126"/>
          <p:cNvSpPr txBox="1"/>
          <p:nvPr>
            <p:ph idx="4" type="subTitle"/>
          </p:nvPr>
        </p:nvSpPr>
        <p:spPr>
          <a:xfrm>
            <a:off x="5229075" y="2329502"/>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a:t>
            </a:r>
            <a:r>
              <a:rPr lang="en" u="sng"/>
              <a:t> Dashboard</a:t>
            </a:r>
            <a:endParaRPr u="sng"/>
          </a:p>
        </p:txBody>
      </p:sp>
      <p:sp>
        <p:nvSpPr>
          <p:cNvPr id="2197" name="Google Shape;2197;p126"/>
          <p:cNvSpPr txBox="1"/>
          <p:nvPr/>
        </p:nvSpPr>
        <p:spPr>
          <a:xfrm>
            <a:off x="633325" y="2016425"/>
            <a:ext cx="2003400" cy="258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Customer</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Order</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Order detail</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Region</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Product</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Category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Employee</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Employee territory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Employee region</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Shipper</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Supplier</a:t>
            </a:r>
            <a:endParaRPr sz="1200">
              <a:solidFill>
                <a:schemeClr val="dk1"/>
              </a:solidFill>
              <a:latin typeface="Sarabun"/>
              <a:ea typeface="Sarabun"/>
              <a:cs typeface="Sarabun"/>
              <a:sym typeface="Sarabun"/>
            </a:endParaRPr>
          </a:p>
        </p:txBody>
      </p:sp>
      <p:sp>
        <p:nvSpPr>
          <p:cNvPr id="2198" name="Google Shape;2198;p126"/>
          <p:cNvSpPr txBox="1"/>
          <p:nvPr/>
        </p:nvSpPr>
        <p:spPr>
          <a:xfrm>
            <a:off x="5680300" y="2814000"/>
            <a:ext cx="3471300" cy="1428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Sales by region </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Top 10 products by profit</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Sales over the years (revenue, net sales)</a:t>
            </a:r>
            <a:endParaRPr sz="1200">
              <a:solidFill>
                <a:schemeClr val="dk1"/>
              </a:solidFill>
              <a:latin typeface="Sarabun"/>
              <a:ea typeface="Sarabun"/>
              <a:cs typeface="Sarabun"/>
              <a:sym typeface="Sarabun"/>
            </a:endParaRPr>
          </a:p>
        </p:txBody>
      </p:sp>
      <p:sp>
        <p:nvSpPr>
          <p:cNvPr id="2199" name="Google Shape;2199;p126"/>
          <p:cNvSpPr txBox="1"/>
          <p:nvPr/>
        </p:nvSpPr>
        <p:spPr>
          <a:xfrm>
            <a:off x="2808300" y="2016425"/>
            <a:ext cx="2003400" cy="2488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stg c</a:t>
            </a:r>
            <a:r>
              <a:rPr lang="en" sz="1200">
                <a:solidFill>
                  <a:schemeClr val="dk1"/>
                </a:solidFill>
                <a:latin typeface="Sarabun"/>
                <a:ea typeface="Sarabun"/>
                <a:cs typeface="Sarabun"/>
                <a:sym typeface="Sarabun"/>
              </a:rPr>
              <a:t>ustomer</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stg order</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stg order detail</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stg product</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stg category</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27"/>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2205" name="Google Shape;2205;p127"/>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2206" name="Google Shape;2206;p127"/>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2207" name="Google Shape;2207;p127"/>
          <p:cNvGrpSpPr/>
          <p:nvPr/>
        </p:nvGrpSpPr>
        <p:grpSpPr>
          <a:xfrm>
            <a:off x="-5636112" y="1887526"/>
            <a:ext cx="304000" cy="356205"/>
            <a:chOff x="-49375900" y="3550975"/>
            <a:chExt cx="256800" cy="300900"/>
          </a:xfrm>
        </p:grpSpPr>
        <p:sp>
          <p:nvSpPr>
            <p:cNvPr id="2208" name="Google Shape;2208;p12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2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2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2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2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2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127"/>
          <p:cNvSpPr txBox="1"/>
          <p:nvPr>
            <p:ph type="title"/>
          </p:nvPr>
        </p:nvSpPr>
        <p:spPr>
          <a:xfrm>
            <a:off x="862009" y="-5423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2220" name="Google Shape;2220;p127"/>
          <p:cNvSpPr txBox="1"/>
          <p:nvPr>
            <p:ph idx="4" type="subTitle"/>
          </p:nvPr>
        </p:nvSpPr>
        <p:spPr>
          <a:xfrm>
            <a:off x="299726" y="55120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a:t>
            </a:r>
            <a:r>
              <a:rPr lang="en"/>
              <a:t>Linkage to PowerBI</a:t>
            </a:r>
            <a:endParaRPr/>
          </a:p>
        </p:txBody>
      </p:sp>
      <p:pic>
        <p:nvPicPr>
          <p:cNvPr id="2221" name="Google Shape;2221;p127"/>
          <p:cNvPicPr preferRelativeResize="0"/>
          <p:nvPr/>
        </p:nvPicPr>
        <p:blipFill>
          <a:blip r:embed="rId3">
            <a:alphaModFix/>
          </a:blip>
          <a:stretch>
            <a:fillRect/>
          </a:stretch>
        </p:blipFill>
        <p:spPr>
          <a:xfrm>
            <a:off x="972475" y="1068427"/>
            <a:ext cx="7348201" cy="372524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2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
        <p:nvSpPr>
          <p:cNvPr id="2227" name="Google Shape;2227;p128"/>
          <p:cNvSpPr/>
          <p:nvPr/>
        </p:nvSpPr>
        <p:spPr>
          <a:xfrm rot="2997225">
            <a:off x="5858658" y="2950814"/>
            <a:ext cx="329186" cy="277253"/>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228" name="Google Shape;2228;p128"/>
          <p:cNvSpPr/>
          <p:nvPr/>
        </p:nvSpPr>
        <p:spPr>
          <a:xfrm rot="5397135">
            <a:off x="4201068" y="2888379"/>
            <a:ext cx="3600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229" name="Google Shape;2229;p128"/>
          <p:cNvSpPr/>
          <p:nvPr/>
        </p:nvSpPr>
        <p:spPr>
          <a:xfrm>
            <a:off x="5953454" y="1723166"/>
            <a:ext cx="3825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230" name="Google Shape;2230;p128"/>
          <p:cNvSpPr/>
          <p:nvPr/>
        </p:nvSpPr>
        <p:spPr>
          <a:xfrm rot="8438287">
            <a:off x="2580246" y="2979458"/>
            <a:ext cx="367067" cy="277105"/>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231" name="Google Shape;2231;p128"/>
          <p:cNvSpPr/>
          <p:nvPr/>
        </p:nvSpPr>
        <p:spPr>
          <a:xfrm rot="10797201">
            <a:off x="2488751" y="1644212"/>
            <a:ext cx="3684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232" name="Google Shape;2232;p128"/>
          <p:cNvPicPr preferRelativeResize="0"/>
          <p:nvPr/>
        </p:nvPicPr>
        <p:blipFill>
          <a:blip r:embed="rId3">
            <a:alphaModFix/>
          </a:blip>
          <a:stretch>
            <a:fillRect/>
          </a:stretch>
        </p:blipFill>
        <p:spPr>
          <a:xfrm>
            <a:off x="2932925" y="1133325"/>
            <a:ext cx="2958425" cy="1487400"/>
          </a:xfrm>
          <a:prstGeom prst="rect">
            <a:avLst/>
          </a:prstGeom>
          <a:noFill/>
          <a:ln>
            <a:noFill/>
          </a:ln>
        </p:spPr>
      </p:pic>
      <p:pic>
        <p:nvPicPr>
          <p:cNvPr id="2233" name="Google Shape;2233;p128"/>
          <p:cNvPicPr preferRelativeResize="0"/>
          <p:nvPr/>
        </p:nvPicPr>
        <p:blipFill>
          <a:blip r:embed="rId4">
            <a:alphaModFix/>
          </a:blip>
          <a:stretch>
            <a:fillRect/>
          </a:stretch>
        </p:blipFill>
        <p:spPr>
          <a:xfrm>
            <a:off x="3265425" y="3349075"/>
            <a:ext cx="2220600" cy="1659912"/>
          </a:xfrm>
          <a:prstGeom prst="rect">
            <a:avLst/>
          </a:prstGeom>
          <a:noFill/>
          <a:ln>
            <a:noFill/>
          </a:ln>
        </p:spPr>
      </p:pic>
      <p:pic>
        <p:nvPicPr>
          <p:cNvPr id="2234" name="Google Shape;2234;p128"/>
          <p:cNvPicPr preferRelativeResize="0"/>
          <p:nvPr/>
        </p:nvPicPr>
        <p:blipFill>
          <a:blip r:embed="rId5">
            <a:alphaModFix/>
          </a:blip>
          <a:stretch>
            <a:fillRect/>
          </a:stretch>
        </p:blipFill>
        <p:spPr>
          <a:xfrm>
            <a:off x="299450" y="3014735"/>
            <a:ext cx="2220600" cy="1247640"/>
          </a:xfrm>
          <a:prstGeom prst="rect">
            <a:avLst/>
          </a:prstGeom>
          <a:noFill/>
          <a:ln>
            <a:noFill/>
          </a:ln>
        </p:spPr>
      </p:pic>
      <p:pic>
        <p:nvPicPr>
          <p:cNvPr id="2235" name="Google Shape;2235;p128"/>
          <p:cNvPicPr preferRelativeResize="0"/>
          <p:nvPr/>
        </p:nvPicPr>
        <p:blipFill>
          <a:blip r:embed="rId6">
            <a:alphaModFix/>
          </a:blip>
          <a:stretch>
            <a:fillRect/>
          </a:stretch>
        </p:blipFill>
        <p:spPr>
          <a:xfrm>
            <a:off x="184975" y="973850"/>
            <a:ext cx="2276700" cy="1276120"/>
          </a:xfrm>
          <a:prstGeom prst="rect">
            <a:avLst/>
          </a:prstGeom>
          <a:noFill/>
          <a:ln>
            <a:noFill/>
          </a:ln>
        </p:spPr>
      </p:pic>
      <p:pic>
        <p:nvPicPr>
          <p:cNvPr id="2236" name="Google Shape;2236;p128"/>
          <p:cNvPicPr preferRelativeResize="0"/>
          <p:nvPr/>
        </p:nvPicPr>
        <p:blipFill>
          <a:blip r:embed="rId7">
            <a:alphaModFix/>
          </a:blip>
          <a:stretch>
            <a:fillRect/>
          </a:stretch>
        </p:blipFill>
        <p:spPr>
          <a:xfrm>
            <a:off x="6353425" y="1047075"/>
            <a:ext cx="2640725" cy="1659900"/>
          </a:xfrm>
          <a:prstGeom prst="rect">
            <a:avLst/>
          </a:prstGeom>
          <a:noFill/>
          <a:ln>
            <a:noFill/>
          </a:ln>
        </p:spPr>
      </p:pic>
      <p:pic>
        <p:nvPicPr>
          <p:cNvPr id="2237" name="Google Shape;2237;p128"/>
          <p:cNvPicPr preferRelativeResize="0"/>
          <p:nvPr/>
        </p:nvPicPr>
        <p:blipFill>
          <a:blip r:embed="rId8">
            <a:alphaModFix/>
          </a:blip>
          <a:stretch>
            <a:fillRect/>
          </a:stretch>
        </p:blipFill>
        <p:spPr>
          <a:xfrm>
            <a:off x="6231396" y="3090925"/>
            <a:ext cx="2640725" cy="149258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243" name="Google Shape;2243;p129"/>
          <p:cNvSpPr txBox="1"/>
          <p:nvPr/>
        </p:nvSpPr>
        <p:spPr>
          <a:xfrm>
            <a:off x="227300" y="1286550"/>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a:t>
            </a:r>
            <a:endParaRPr sz="2200">
              <a:solidFill>
                <a:schemeClr val="dk1"/>
              </a:solidFill>
              <a:latin typeface="Figtree Black"/>
              <a:ea typeface="Figtree Black"/>
              <a:cs typeface="Figtree Black"/>
              <a:sym typeface="Figtree Black"/>
            </a:endParaRPr>
          </a:p>
        </p:txBody>
      </p:sp>
      <p:sp>
        <p:nvSpPr>
          <p:cNvPr id="2244" name="Google Shape;2244;p129"/>
          <p:cNvSpPr txBox="1"/>
          <p:nvPr/>
        </p:nvSpPr>
        <p:spPr>
          <a:xfrm>
            <a:off x="227300" y="1598400"/>
            <a:ext cx="2205900" cy="3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What is the </a:t>
            </a:r>
            <a:r>
              <a:rPr lang="en" sz="1200">
                <a:solidFill>
                  <a:schemeClr val="dk1"/>
                </a:solidFill>
                <a:latin typeface="Sarabun"/>
                <a:ea typeface="Sarabun"/>
                <a:cs typeface="Sarabun"/>
                <a:sym typeface="Sarabun"/>
              </a:rPr>
              <a:t>profitability</a:t>
            </a:r>
            <a:r>
              <a:rPr lang="en" sz="1200">
                <a:solidFill>
                  <a:schemeClr val="dk1"/>
                </a:solidFill>
                <a:latin typeface="Sarabun"/>
                <a:ea typeface="Sarabun"/>
                <a:cs typeface="Sarabun"/>
                <a:sym typeface="Sarabun"/>
              </a:rPr>
              <a:t> of each region/country?</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Where should I expand/put more money in to marketing?</a:t>
            </a:r>
            <a:br>
              <a:rPr lang="en" sz="1200">
                <a:solidFill>
                  <a:schemeClr val="dk1"/>
                </a:solidFill>
                <a:latin typeface="Sarabun"/>
                <a:ea typeface="Sarabun"/>
                <a:cs typeface="Sarabun"/>
                <a:sym typeface="Sarabun"/>
              </a:rPr>
            </a:b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What is the revenue and sales?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When am I most profitable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(by country/products)?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2245" name="Google Shape;2245;p129"/>
          <p:cNvPicPr preferRelativeResize="0"/>
          <p:nvPr/>
        </p:nvPicPr>
        <p:blipFill>
          <a:blip r:embed="rId3">
            <a:alphaModFix/>
          </a:blip>
          <a:stretch>
            <a:fillRect/>
          </a:stretch>
        </p:blipFill>
        <p:spPr>
          <a:xfrm>
            <a:off x="2433300" y="1239550"/>
            <a:ext cx="6405900" cy="357346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30"/>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251" name="Google Shape;2251;p130"/>
          <p:cNvSpPr txBox="1"/>
          <p:nvPr/>
        </p:nvSpPr>
        <p:spPr>
          <a:xfrm>
            <a:off x="5372100" y="9817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Funnel Chart</a:t>
            </a:r>
            <a:endParaRPr sz="2200">
              <a:solidFill>
                <a:schemeClr val="dk1"/>
              </a:solidFill>
              <a:latin typeface="Figtree Black"/>
              <a:ea typeface="Figtree Black"/>
              <a:cs typeface="Figtree Black"/>
              <a:sym typeface="Figtree Black"/>
            </a:endParaRPr>
          </a:p>
        </p:txBody>
      </p:sp>
      <p:sp>
        <p:nvSpPr>
          <p:cNvPr id="2252" name="Google Shape;2252;p130"/>
          <p:cNvSpPr txBox="1"/>
          <p:nvPr/>
        </p:nvSpPr>
        <p:spPr>
          <a:xfrm>
            <a:off x="5372100" y="3645724"/>
            <a:ext cx="2169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Bar Chart </a:t>
            </a:r>
            <a:endParaRPr sz="2200">
              <a:solidFill>
                <a:schemeClr val="dk1"/>
              </a:solidFill>
              <a:latin typeface="Figtree Black"/>
              <a:ea typeface="Figtree Black"/>
              <a:cs typeface="Figtree Black"/>
              <a:sym typeface="Figtree Black"/>
            </a:endParaRPr>
          </a:p>
        </p:txBody>
      </p:sp>
      <p:sp>
        <p:nvSpPr>
          <p:cNvPr id="2253" name="Google Shape;2253;p130"/>
          <p:cNvSpPr txBox="1"/>
          <p:nvPr/>
        </p:nvSpPr>
        <p:spPr>
          <a:xfrm>
            <a:off x="5372100" y="1293600"/>
            <a:ext cx="34713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revenue, net sales, profit and profit margin</a:t>
            </a:r>
            <a:endParaRPr sz="1200">
              <a:solidFill>
                <a:schemeClr val="dk1"/>
              </a:solidFill>
              <a:latin typeface="Sarabun"/>
              <a:ea typeface="Sarabun"/>
              <a:cs typeface="Sarabun"/>
              <a:sym typeface="Sarabun"/>
            </a:endParaRPr>
          </a:p>
        </p:txBody>
      </p:sp>
      <p:sp>
        <p:nvSpPr>
          <p:cNvPr id="2254" name="Google Shape;2254;p130"/>
          <p:cNvSpPr txBox="1"/>
          <p:nvPr/>
        </p:nvSpPr>
        <p:spPr>
          <a:xfrm>
            <a:off x="5372100" y="3965425"/>
            <a:ext cx="3471300" cy="952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Profit by each region/country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Identify most/least profitable 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Compare companies performance across various countries</a:t>
            </a:r>
            <a:endParaRPr sz="1200">
              <a:solidFill>
                <a:schemeClr val="dk1"/>
              </a:solidFill>
              <a:latin typeface="Sarabun"/>
              <a:ea typeface="Sarabun"/>
              <a:cs typeface="Sarabun"/>
              <a:sym typeface="Sarabun"/>
            </a:endParaRPr>
          </a:p>
        </p:txBody>
      </p:sp>
      <p:pic>
        <p:nvPicPr>
          <p:cNvPr id="2255" name="Google Shape;2255;p130"/>
          <p:cNvPicPr preferRelativeResize="0"/>
          <p:nvPr/>
        </p:nvPicPr>
        <p:blipFill rotWithShape="1">
          <a:blip r:embed="rId3">
            <a:alphaModFix/>
          </a:blip>
          <a:srcRect b="-2251" l="28297" r="44690" t="63831"/>
          <a:stretch/>
        </p:blipFill>
        <p:spPr>
          <a:xfrm>
            <a:off x="3489738" y="3694350"/>
            <a:ext cx="1730374" cy="1372950"/>
          </a:xfrm>
          <a:prstGeom prst="rect">
            <a:avLst/>
          </a:prstGeom>
          <a:noFill/>
          <a:ln>
            <a:noFill/>
          </a:ln>
        </p:spPr>
      </p:pic>
      <p:pic>
        <p:nvPicPr>
          <p:cNvPr id="2256" name="Google Shape;2256;p130"/>
          <p:cNvPicPr preferRelativeResize="0"/>
          <p:nvPr/>
        </p:nvPicPr>
        <p:blipFill rotWithShape="1">
          <a:blip r:embed="rId3">
            <a:alphaModFix/>
          </a:blip>
          <a:srcRect b="0" l="0" r="72579" t="22612"/>
          <a:stretch/>
        </p:blipFill>
        <p:spPr>
          <a:xfrm>
            <a:off x="3489749" y="865325"/>
            <a:ext cx="1730349" cy="2724288"/>
          </a:xfrm>
          <a:prstGeom prst="rect">
            <a:avLst/>
          </a:prstGeom>
          <a:noFill/>
          <a:ln>
            <a:noFill/>
          </a:ln>
        </p:spPr>
      </p:pic>
      <p:sp>
        <p:nvSpPr>
          <p:cNvPr id="2257" name="Google Shape;2257;p130"/>
          <p:cNvSpPr txBox="1"/>
          <p:nvPr/>
        </p:nvSpPr>
        <p:spPr>
          <a:xfrm>
            <a:off x="5372100" y="23533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Pie C</a:t>
            </a:r>
            <a:r>
              <a:rPr lang="en" sz="2200">
                <a:solidFill>
                  <a:schemeClr val="dk1"/>
                </a:solidFill>
                <a:latin typeface="Figtree Black"/>
                <a:ea typeface="Figtree Black"/>
                <a:cs typeface="Figtree Black"/>
                <a:sym typeface="Figtree Black"/>
              </a:rPr>
              <a:t>hart</a:t>
            </a:r>
            <a:endParaRPr sz="2200">
              <a:solidFill>
                <a:schemeClr val="dk1"/>
              </a:solidFill>
              <a:latin typeface="Figtree Black"/>
              <a:ea typeface="Figtree Black"/>
              <a:cs typeface="Figtree Black"/>
              <a:sym typeface="Figtree Black"/>
            </a:endParaRPr>
          </a:p>
        </p:txBody>
      </p:sp>
      <p:sp>
        <p:nvSpPr>
          <p:cNvPr id="2258" name="Google Shape;2258;p130"/>
          <p:cNvSpPr txBox="1"/>
          <p:nvPr/>
        </p:nvSpPr>
        <p:spPr>
          <a:xfrm>
            <a:off x="5372100" y="2646575"/>
            <a:ext cx="3471300" cy="87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Top 10 most profitable products (can be filtered down to a region/country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Most profitable product : Cole de Blaye</a:t>
            </a:r>
            <a:endParaRPr sz="1200">
              <a:solidFill>
                <a:schemeClr val="dk1"/>
              </a:solidFill>
              <a:latin typeface="Sarabun"/>
              <a:ea typeface="Sarabun"/>
              <a:cs typeface="Sarabun"/>
              <a:sym typeface="Sarabun"/>
            </a:endParaRPr>
          </a:p>
        </p:txBody>
      </p:sp>
      <p:pic>
        <p:nvPicPr>
          <p:cNvPr id="2259" name="Google Shape;2259;p130"/>
          <p:cNvPicPr preferRelativeResize="0"/>
          <p:nvPr/>
        </p:nvPicPr>
        <p:blipFill>
          <a:blip r:embed="rId4">
            <a:alphaModFix/>
          </a:blip>
          <a:stretch>
            <a:fillRect/>
          </a:stretch>
        </p:blipFill>
        <p:spPr>
          <a:xfrm>
            <a:off x="487150" y="3557825"/>
            <a:ext cx="2220600" cy="1372950"/>
          </a:xfrm>
          <a:prstGeom prst="rect">
            <a:avLst/>
          </a:prstGeom>
          <a:noFill/>
          <a:ln>
            <a:noFill/>
          </a:ln>
        </p:spPr>
      </p:pic>
      <p:pic>
        <p:nvPicPr>
          <p:cNvPr id="2260" name="Google Shape;2260;p130"/>
          <p:cNvPicPr preferRelativeResize="0"/>
          <p:nvPr/>
        </p:nvPicPr>
        <p:blipFill>
          <a:blip r:embed="rId5">
            <a:alphaModFix/>
          </a:blip>
          <a:stretch>
            <a:fillRect/>
          </a:stretch>
        </p:blipFill>
        <p:spPr>
          <a:xfrm>
            <a:off x="461500" y="2157610"/>
            <a:ext cx="2220600" cy="1247640"/>
          </a:xfrm>
          <a:prstGeom prst="rect">
            <a:avLst/>
          </a:prstGeom>
          <a:noFill/>
          <a:ln>
            <a:noFill/>
          </a:ln>
        </p:spPr>
      </p:pic>
      <p:pic>
        <p:nvPicPr>
          <p:cNvPr id="2261" name="Google Shape;2261;p130"/>
          <p:cNvPicPr preferRelativeResize="0"/>
          <p:nvPr/>
        </p:nvPicPr>
        <p:blipFill>
          <a:blip r:embed="rId6">
            <a:alphaModFix/>
          </a:blip>
          <a:stretch>
            <a:fillRect/>
          </a:stretch>
        </p:blipFill>
        <p:spPr>
          <a:xfrm>
            <a:off x="487150" y="789124"/>
            <a:ext cx="2169300" cy="121590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31"/>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267" name="Google Shape;2267;p131"/>
          <p:cNvSpPr txBox="1"/>
          <p:nvPr/>
        </p:nvSpPr>
        <p:spPr>
          <a:xfrm>
            <a:off x="5372100" y="18961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Line and Bar </a:t>
            </a:r>
            <a:r>
              <a:rPr lang="en" sz="2200">
                <a:solidFill>
                  <a:schemeClr val="dk1"/>
                </a:solidFill>
                <a:latin typeface="Figtree Black"/>
                <a:ea typeface="Figtree Black"/>
                <a:cs typeface="Figtree Black"/>
                <a:sym typeface="Figtree Black"/>
              </a:rPr>
              <a:t>Chart</a:t>
            </a:r>
            <a:endParaRPr sz="2200">
              <a:solidFill>
                <a:schemeClr val="dk1"/>
              </a:solidFill>
              <a:latin typeface="Figtree Black"/>
              <a:ea typeface="Figtree Black"/>
              <a:cs typeface="Figtree Black"/>
              <a:sym typeface="Figtree Black"/>
            </a:endParaRPr>
          </a:p>
        </p:txBody>
      </p:sp>
      <p:sp>
        <p:nvSpPr>
          <p:cNvPr id="2268" name="Google Shape;2268;p131"/>
          <p:cNvSpPr txBox="1"/>
          <p:nvPr/>
        </p:nvSpPr>
        <p:spPr>
          <a:xfrm>
            <a:off x="5372100" y="3404076"/>
            <a:ext cx="2169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Map</a:t>
            </a:r>
            <a:endParaRPr sz="2200">
              <a:solidFill>
                <a:schemeClr val="dk1"/>
              </a:solidFill>
              <a:latin typeface="Figtree Black"/>
              <a:ea typeface="Figtree Black"/>
              <a:cs typeface="Figtree Black"/>
              <a:sym typeface="Figtree Black"/>
            </a:endParaRPr>
          </a:p>
        </p:txBody>
      </p:sp>
      <p:sp>
        <p:nvSpPr>
          <p:cNvPr id="2269" name="Google Shape;2269;p131"/>
          <p:cNvSpPr txBox="1"/>
          <p:nvPr/>
        </p:nvSpPr>
        <p:spPr>
          <a:xfrm>
            <a:off x="5372100" y="2208000"/>
            <a:ext cx="3471300" cy="1372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trend of revenue, net sales and quantity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when </a:t>
            </a:r>
            <a:endParaRPr sz="1200">
              <a:solidFill>
                <a:schemeClr val="dk1"/>
              </a:solidFill>
              <a:latin typeface="Sarabun"/>
              <a:ea typeface="Sarabun"/>
              <a:cs typeface="Sarabun"/>
              <a:sym typeface="Sarabun"/>
            </a:endParaRPr>
          </a:p>
          <a:p>
            <a:pPr indent="0" lvl="0" marL="457200" rtl="0" algn="l">
              <a:spcBef>
                <a:spcPts val="0"/>
              </a:spcBef>
              <a:spcAft>
                <a:spcPts val="0"/>
              </a:spcAft>
              <a:buNone/>
            </a:pPr>
            <a:r>
              <a:rPr lang="en" sz="1200">
                <a:solidFill>
                  <a:schemeClr val="dk1"/>
                </a:solidFill>
                <a:latin typeface="Sarabun"/>
                <a:ea typeface="Sarabun"/>
                <a:cs typeface="Sarabun"/>
                <a:sym typeface="Sarabun"/>
              </a:rPr>
              <a:t>(e.g. when the </a:t>
            </a:r>
            <a:r>
              <a:rPr lang="en" sz="1200">
                <a:solidFill>
                  <a:schemeClr val="dk1"/>
                </a:solidFill>
                <a:latin typeface="Sarabun"/>
                <a:ea typeface="Sarabun"/>
                <a:cs typeface="Sarabun"/>
                <a:sym typeface="Sarabun"/>
              </a:rPr>
              <a:t>country/product </a:t>
            </a:r>
            <a:r>
              <a:rPr lang="en" sz="1200">
                <a:solidFill>
                  <a:schemeClr val="dk1"/>
                </a:solidFill>
                <a:latin typeface="Sarabun"/>
                <a:ea typeface="Sarabun"/>
                <a:cs typeface="Sarabun"/>
                <a:sym typeface="Sarabun"/>
              </a:rPr>
              <a:t>is doing well)</a:t>
            </a:r>
            <a:endParaRPr sz="1200">
              <a:solidFill>
                <a:schemeClr val="dk1"/>
              </a:solidFill>
              <a:latin typeface="Sarabun"/>
              <a:ea typeface="Sarabun"/>
              <a:cs typeface="Sarabun"/>
              <a:sym typeface="Sarabun"/>
            </a:endParaRPr>
          </a:p>
        </p:txBody>
      </p:sp>
      <p:sp>
        <p:nvSpPr>
          <p:cNvPr id="2270" name="Google Shape;2270;p131"/>
          <p:cNvSpPr txBox="1"/>
          <p:nvPr/>
        </p:nvSpPr>
        <p:spPr>
          <a:xfrm>
            <a:off x="5372100" y="3716000"/>
            <a:ext cx="3471300" cy="1292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Total revenue </a:t>
            </a:r>
            <a:r>
              <a:rPr lang="en" sz="1200">
                <a:solidFill>
                  <a:schemeClr val="dk1"/>
                </a:solidFill>
                <a:latin typeface="Sarabun"/>
                <a:ea typeface="Sarabun"/>
                <a:cs typeface="Sarabun"/>
                <a:sym typeface="Sarabun"/>
              </a:rPr>
              <a:t>by 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NWT markets </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where (e.g </a:t>
            </a:r>
            <a:r>
              <a:rPr lang="en" sz="1200">
                <a:solidFill>
                  <a:schemeClr val="dk1"/>
                </a:solidFill>
                <a:latin typeface="Sarabun"/>
                <a:ea typeface="Sarabun"/>
                <a:cs typeface="Sarabun"/>
                <a:sym typeface="Sarabun"/>
              </a:rPr>
              <a:t>where is NWT revenue coming from)</a:t>
            </a:r>
            <a:endParaRPr sz="1200">
              <a:solidFill>
                <a:schemeClr val="dk1"/>
              </a:solidFill>
              <a:latin typeface="Sarabun"/>
              <a:ea typeface="Sarabun"/>
              <a:cs typeface="Sarabun"/>
              <a:sym typeface="Sarabun"/>
            </a:endParaRPr>
          </a:p>
        </p:txBody>
      </p:sp>
      <p:pic>
        <p:nvPicPr>
          <p:cNvPr id="2271" name="Google Shape;2271;p131"/>
          <p:cNvPicPr preferRelativeResize="0"/>
          <p:nvPr/>
        </p:nvPicPr>
        <p:blipFill rotWithShape="1">
          <a:blip r:embed="rId3">
            <a:alphaModFix/>
          </a:blip>
          <a:srcRect b="38971" l="27813" r="0" t="22607"/>
          <a:stretch/>
        </p:blipFill>
        <p:spPr>
          <a:xfrm>
            <a:off x="437200" y="2000963"/>
            <a:ext cx="4624149" cy="1372950"/>
          </a:xfrm>
          <a:prstGeom prst="rect">
            <a:avLst/>
          </a:prstGeom>
          <a:noFill/>
          <a:ln>
            <a:noFill/>
          </a:ln>
        </p:spPr>
      </p:pic>
      <p:pic>
        <p:nvPicPr>
          <p:cNvPr id="2272" name="Google Shape;2272;p131"/>
          <p:cNvPicPr preferRelativeResize="0"/>
          <p:nvPr/>
        </p:nvPicPr>
        <p:blipFill rotWithShape="1">
          <a:blip r:embed="rId3">
            <a:alphaModFix/>
          </a:blip>
          <a:srcRect b="0" l="55396" r="0" t="63832"/>
          <a:stretch/>
        </p:blipFill>
        <p:spPr>
          <a:xfrm>
            <a:off x="2429300" y="3465325"/>
            <a:ext cx="2857200" cy="1292399"/>
          </a:xfrm>
          <a:prstGeom prst="rect">
            <a:avLst/>
          </a:prstGeom>
          <a:noFill/>
          <a:ln>
            <a:noFill/>
          </a:ln>
        </p:spPr>
      </p:pic>
      <p:pic>
        <p:nvPicPr>
          <p:cNvPr id="2273" name="Google Shape;2273;p131"/>
          <p:cNvPicPr preferRelativeResize="0"/>
          <p:nvPr/>
        </p:nvPicPr>
        <p:blipFill rotWithShape="1">
          <a:blip r:embed="rId4">
            <a:alphaModFix/>
          </a:blip>
          <a:srcRect b="0" l="0" r="5195" t="0"/>
          <a:stretch/>
        </p:blipFill>
        <p:spPr>
          <a:xfrm>
            <a:off x="1187600" y="437025"/>
            <a:ext cx="2056600" cy="1501300"/>
          </a:xfrm>
          <a:prstGeom prst="rect">
            <a:avLst/>
          </a:prstGeom>
          <a:noFill/>
          <a:ln>
            <a:noFill/>
          </a:ln>
        </p:spPr>
      </p:pic>
      <p:pic>
        <p:nvPicPr>
          <p:cNvPr id="2274" name="Google Shape;2274;p131"/>
          <p:cNvPicPr preferRelativeResize="0"/>
          <p:nvPr/>
        </p:nvPicPr>
        <p:blipFill rotWithShape="1">
          <a:blip r:embed="rId5">
            <a:alphaModFix/>
          </a:blip>
          <a:srcRect b="0" l="0" r="5195" t="0"/>
          <a:stretch/>
        </p:blipFill>
        <p:spPr>
          <a:xfrm>
            <a:off x="215575" y="3436550"/>
            <a:ext cx="2056600" cy="1349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Filtered to a Product</a:t>
            </a:r>
            <a:endParaRPr/>
          </a:p>
        </p:txBody>
      </p:sp>
      <p:pic>
        <p:nvPicPr>
          <p:cNvPr id="2280" name="Google Shape;2280;p132"/>
          <p:cNvPicPr preferRelativeResize="0"/>
          <p:nvPr/>
        </p:nvPicPr>
        <p:blipFill>
          <a:blip r:embed="rId3">
            <a:alphaModFix/>
          </a:blip>
          <a:stretch>
            <a:fillRect/>
          </a:stretch>
        </p:blipFill>
        <p:spPr>
          <a:xfrm>
            <a:off x="2653200" y="1238150"/>
            <a:ext cx="6200876" cy="342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4"/>
          <p:cNvSpPr txBox="1"/>
          <p:nvPr>
            <p:ph idx="3" type="subTitle"/>
          </p:nvPr>
        </p:nvSpPr>
        <p:spPr>
          <a:xfrm>
            <a:off x="710966" y="24164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on premise infrastructure has limitations  </a:t>
            </a:r>
            <a:endParaRPr/>
          </a:p>
          <a:p>
            <a:pPr indent="0" lvl="0" marL="0" rtl="0" algn="ctr">
              <a:spcBef>
                <a:spcPts val="0"/>
              </a:spcBef>
              <a:spcAft>
                <a:spcPts val="0"/>
              </a:spcAft>
              <a:buNone/>
            </a:pPr>
            <a:r>
              <a:t/>
            </a:r>
            <a:endParaRPr/>
          </a:p>
        </p:txBody>
      </p:sp>
      <p:sp>
        <p:nvSpPr>
          <p:cNvPr id="582" name="Google Shape;582;p34"/>
          <p:cNvSpPr txBox="1"/>
          <p:nvPr>
            <p:ph idx="6" type="subTitle"/>
          </p:nvPr>
        </p:nvSpPr>
        <p:spPr>
          <a:xfrm>
            <a:off x="710966" y="19394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 Scalable</a:t>
            </a:r>
            <a:endParaRPr/>
          </a:p>
        </p:txBody>
      </p:sp>
      <p:sp>
        <p:nvSpPr>
          <p:cNvPr id="583" name="Google Shape;58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84" name="Google Shape;584;p34"/>
          <p:cNvSpPr/>
          <p:nvPr/>
        </p:nvSpPr>
        <p:spPr>
          <a:xfrm>
            <a:off x="3825447" y="26587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85" name="Google Shape;585;p34"/>
          <p:cNvSpPr txBox="1"/>
          <p:nvPr>
            <p:ph idx="3" type="subTitle"/>
          </p:nvPr>
        </p:nvSpPr>
        <p:spPr>
          <a:xfrm>
            <a:off x="5892566" y="24164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 up </a:t>
            </a:r>
            <a:r>
              <a:rPr lang="en">
                <a:solidFill>
                  <a:srgbClr val="000000"/>
                </a:solidFill>
                <a:latin typeface="Arial"/>
                <a:ea typeface="Arial"/>
                <a:cs typeface="Arial"/>
                <a:sym typeface="Arial"/>
              </a:rPr>
              <a:t>Online Analytical Processing (OLAP) system in Snowflake to better handle heavy load on operational system load</a:t>
            </a:r>
            <a:endParaRPr>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586" name="Google Shape;586;p34"/>
          <p:cNvSpPr txBox="1"/>
          <p:nvPr>
            <p:ph idx="6" type="subTitle"/>
          </p:nvPr>
        </p:nvSpPr>
        <p:spPr>
          <a:xfrm>
            <a:off x="5892566" y="19394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OLTP to OLAP</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Filtered to a Country</a:t>
            </a:r>
            <a:endParaRPr/>
          </a:p>
        </p:txBody>
      </p:sp>
      <p:pic>
        <p:nvPicPr>
          <p:cNvPr id="2286" name="Google Shape;2286;p133"/>
          <p:cNvPicPr preferRelativeResize="0"/>
          <p:nvPr/>
        </p:nvPicPr>
        <p:blipFill>
          <a:blip r:embed="rId3">
            <a:alphaModFix/>
          </a:blip>
          <a:stretch>
            <a:fillRect/>
          </a:stretch>
        </p:blipFill>
        <p:spPr>
          <a:xfrm>
            <a:off x="2474880" y="1238150"/>
            <a:ext cx="6379194" cy="3423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a:t>
            </a:r>
            <a:r>
              <a:rPr lang="en"/>
              <a:t>Dashboard</a:t>
            </a:r>
            <a:r>
              <a:rPr lang="en"/>
              <a:t> - USA</a:t>
            </a:r>
            <a:endParaRPr/>
          </a:p>
        </p:txBody>
      </p:sp>
      <p:pic>
        <p:nvPicPr>
          <p:cNvPr id="2292" name="Google Shape;2292;p134"/>
          <p:cNvPicPr preferRelativeResize="0"/>
          <p:nvPr/>
        </p:nvPicPr>
        <p:blipFill>
          <a:blip r:embed="rId3">
            <a:alphaModFix/>
          </a:blip>
          <a:stretch>
            <a:fillRect/>
          </a:stretch>
        </p:blipFill>
        <p:spPr>
          <a:xfrm>
            <a:off x="2433300" y="1226775"/>
            <a:ext cx="6405899" cy="359898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1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 - USA</a:t>
            </a:r>
            <a:endParaRPr/>
          </a:p>
          <a:p>
            <a:pPr indent="0" lvl="0" marL="0" rtl="0" algn="ctr">
              <a:spcBef>
                <a:spcPts val="0"/>
              </a:spcBef>
              <a:spcAft>
                <a:spcPts val="0"/>
              </a:spcAft>
              <a:buNone/>
            </a:pPr>
            <a:r>
              <a:t/>
            </a:r>
            <a:endParaRPr/>
          </a:p>
        </p:txBody>
      </p:sp>
      <p:pic>
        <p:nvPicPr>
          <p:cNvPr id="2298" name="Google Shape;2298;p135"/>
          <p:cNvPicPr preferRelativeResize="0"/>
          <p:nvPr/>
        </p:nvPicPr>
        <p:blipFill>
          <a:blip r:embed="rId3">
            <a:alphaModFix/>
          </a:blip>
          <a:stretch>
            <a:fillRect/>
          </a:stretch>
        </p:blipFill>
        <p:spPr>
          <a:xfrm>
            <a:off x="2433300" y="1314699"/>
            <a:ext cx="6176244" cy="34231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 - USA</a:t>
            </a:r>
            <a:endParaRPr/>
          </a:p>
          <a:p>
            <a:pPr indent="0" lvl="0" marL="0" rtl="0" algn="ctr">
              <a:spcBef>
                <a:spcPts val="0"/>
              </a:spcBef>
              <a:spcAft>
                <a:spcPts val="0"/>
              </a:spcAft>
              <a:buNone/>
            </a:pPr>
            <a:r>
              <a:t/>
            </a:r>
            <a:endParaRPr/>
          </a:p>
        </p:txBody>
      </p:sp>
      <p:pic>
        <p:nvPicPr>
          <p:cNvPr id="2304" name="Google Shape;2304;p136"/>
          <p:cNvPicPr preferRelativeResize="0"/>
          <p:nvPr/>
        </p:nvPicPr>
        <p:blipFill>
          <a:blip r:embed="rId3">
            <a:alphaModFix/>
          </a:blip>
          <a:stretch>
            <a:fillRect/>
          </a:stretch>
        </p:blipFill>
        <p:spPr>
          <a:xfrm>
            <a:off x="2585700" y="1170125"/>
            <a:ext cx="6113482" cy="343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37"/>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310" name="Google Shape;2310;p137"/>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Pei Qi</a:t>
            </a:r>
            <a:endParaRPr/>
          </a:p>
        </p:txBody>
      </p:sp>
      <p:pic>
        <p:nvPicPr>
          <p:cNvPr descr="A person with long hair wearing glasses&#10;&#10;Description automatically generated" id="2311" name="Google Shape;2311;p137"/>
          <p:cNvPicPr preferRelativeResize="0"/>
          <p:nvPr/>
        </p:nvPicPr>
        <p:blipFill>
          <a:blip r:embed="rId3">
            <a:alphaModFix/>
          </a:blip>
          <a:stretch>
            <a:fillRect/>
          </a:stretch>
        </p:blipFill>
        <p:spPr>
          <a:xfrm>
            <a:off x="1245163" y="1704362"/>
            <a:ext cx="2076575" cy="20381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Sales Analysis Dashboard</a:t>
            </a:r>
            <a:endParaRPr/>
          </a:p>
        </p:txBody>
      </p:sp>
      <p:pic>
        <p:nvPicPr>
          <p:cNvPr id="2317" name="Google Shape;2317;p138"/>
          <p:cNvPicPr preferRelativeResize="0"/>
          <p:nvPr/>
        </p:nvPicPr>
        <p:blipFill rotWithShape="1">
          <a:blip r:embed="rId3">
            <a:alphaModFix/>
          </a:blip>
          <a:srcRect b="0" l="631" r="641" t="0"/>
          <a:stretch/>
        </p:blipFill>
        <p:spPr>
          <a:xfrm>
            <a:off x="2680826" y="1418000"/>
            <a:ext cx="5743176" cy="3279276"/>
          </a:xfrm>
          <a:prstGeom prst="rect">
            <a:avLst/>
          </a:prstGeom>
          <a:noFill/>
          <a:ln>
            <a:noFill/>
          </a:ln>
        </p:spPr>
      </p:pic>
      <p:sp>
        <p:nvSpPr>
          <p:cNvPr id="2318" name="Google Shape;2318;p138"/>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2319" name="Google Shape;2319;p138"/>
          <p:cNvSpPr txBox="1"/>
          <p:nvPr/>
        </p:nvSpPr>
        <p:spPr>
          <a:xfrm>
            <a:off x="238925" y="2263150"/>
            <a:ext cx="22059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Identify the sales of product and the category</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Allow NWT to understand what can </a:t>
            </a:r>
            <a:r>
              <a:rPr lang="en" sz="1200">
                <a:solidFill>
                  <a:schemeClr val="dk1"/>
                </a:solidFill>
                <a:latin typeface="Sarabun"/>
                <a:ea typeface="Sarabun"/>
                <a:cs typeface="Sarabun"/>
                <a:sym typeface="Sarabun"/>
              </a:rPr>
              <a:t>possibly</a:t>
            </a:r>
            <a:r>
              <a:rPr lang="en" sz="1200">
                <a:solidFill>
                  <a:schemeClr val="dk1"/>
                </a:solidFill>
                <a:latin typeface="Sarabun"/>
                <a:ea typeface="Sarabun"/>
                <a:cs typeface="Sarabun"/>
                <a:sym typeface="Sarabun"/>
              </a:rPr>
              <a:t> be </a:t>
            </a:r>
            <a:r>
              <a:rPr lang="en" sz="1200">
                <a:solidFill>
                  <a:schemeClr val="dk1"/>
                </a:solidFill>
                <a:latin typeface="Sarabun"/>
                <a:ea typeface="Sarabun"/>
                <a:cs typeface="Sarabun"/>
                <a:sym typeface="Sarabun"/>
              </a:rPr>
              <a:t>continued ad discounted</a:t>
            </a:r>
            <a:r>
              <a:rPr lang="en" sz="1200">
                <a:solidFill>
                  <a:schemeClr val="dk1"/>
                </a:solidFill>
                <a:latin typeface="Sarabun"/>
                <a:ea typeface="Sarabun"/>
                <a:cs typeface="Sarabun"/>
                <a:sym typeface="Sarabun"/>
              </a:rPr>
              <a:t>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325" name="Google Shape;2325;p139"/>
          <p:cNvPicPr preferRelativeResize="0"/>
          <p:nvPr/>
        </p:nvPicPr>
        <p:blipFill rotWithShape="1">
          <a:blip r:embed="rId3">
            <a:alphaModFix/>
          </a:blip>
          <a:srcRect b="48024" l="0" r="0" t="0"/>
          <a:stretch/>
        </p:blipFill>
        <p:spPr>
          <a:xfrm>
            <a:off x="197575" y="2481976"/>
            <a:ext cx="1656575" cy="928075"/>
          </a:xfrm>
          <a:prstGeom prst="rect">
            <a:avLst/>
          </a:prstGeom>
          <a:noFill/>
          <a:ln>
            <a:noFill/>
          </a:ln>
        </p:spPr>
      </p:pic>
      <p:pic>
        <p:nvPicPr>
          <p:cNvPr id="2326" name="Google Shape;2326;p139"/>
          <p:cNvPicPr preferRelativeResize="0"/>
          <p:nvPr/>
        </p:nvPicPr>
        <p:blipFill rotWithShape="1">
          <a:blip r:embed="rId3">
            <a:alphaModFix/>
          </a:blip>
          <a:srcRect b="0" l="0" r="0" t="55377"/>
          <a:stretch/>
        </p:blipFill>
        <p:spPr>
          <a:xfrm>
            <a:off x="787372" y="3675229"/>
            <a:ext cx="2165903" cy="1041775"/>
          </a:xfrm>
          <a:prstGeom prst="rect">
            <a:avLst/>
          </a:prstGeom>
          <a:noFill/>
          <a:ln>
            <a:noFill/>
          </a:ln>
        </p:spPr>
      </p:pic>
      <p:pic>
        <p:nvPicPr>
          <p:cNvPr id="2327" name="Google Shape;2327;p139"/>
          <p:cNvPicPr preferRelativeResize="0"/>
          <p:nvPr/>
        </p:nvPicPr>
        <p:blipFill rotWithShape="1">
          <a:blip r:embed="rId4">
            <a:alphaModFix/>
          </a:blip>
          <a:srcRect b="0" l="4254" r="4254" t="0"/>
          <a:stretch/>
        </p:blipFill>
        <p:spPr>
          <a:xfrm>
            <a:off x="3518000" y="3675223"/>
            <a:ext cx="1688881" cy="1041775"/>
          </a:xfrm>
          <a:prstGeom prst="rect">
            <a:avLst/>
          </a:prstGeom>
          <a:noFill/>
          <a:ln>
            <a:noFill/>
          </a:ln>
        </p:spPr>
      </p:pic>
      <p:pic>
        <p:nvPicPr>
          <p:cNvPr id="2328" name="Google Shape;2328;p139"/>
          <p:cNvPicPr preferRelativeResize="0"/>
          <p:nvPr/>
        </p:nvPicPr>
        <p:blipFill rotWithShape="1">
          <a:blip r:embed="rId5">
            <a:alphaModFix/>
          </a:blip>
          <a:srcRect b="0" l="1361" r="1371" t="0"/>
          <a:stretch/>
        </p:blipFill>
        <p:spPr>
          <a:xfrm>
            <a:off x="7101200" y="2211902"/>
            <a:ext cx="1688894" cy="1041775"/>
          </a:xfrm>
          <a:prstGeom prst="rect">
            <a:avLst/>
          </a:prstGeom>
          <a:noFill/>
          <a:ln>
            <a:noFill/>
          </a:ln>
        </p:spPr>
      </p:pic>
      <p:pic>
        <p:nvPicPr>
          <p:cNvPr id="2329" name="Google Shape;2329;p139"/>
          <p:cNvPicPr preferRelativeResize="0"/>
          <p:nvPr/>
        </p:nvPicPr>
        <p:blipFill rotWithShape="1">
          <a:blip r:embed="rId6">
            <a:alphaModFix/>
          </a:blip>
          <a:srcRect b="2061" l="0" r="0" t="2070"/>
          <a:stretch/>
        </p:blipFill>
        <p:spPr>
          <a:xfrm>
            <a:off x="5771600" y="3482425"/>
            <a:ext cx="1818250" cy="1121575"/>
          </a:xfrm>
          <a:prstGeom prst="rect">
            <a:avLst/>
          </a:prstGeom>
          <a:noFill/>
          <a:ln>
            <a:noFill/>
          </a:ln>
        </p:spPr>
      </p:pic>
      <p:pic>
        <p:nvPicPr>
          <p:cNvPr id="2330" name="Google Shape;2330;p139"/>
          <p:cNvPicPr preferRelativeResize="0"/>
          <p:nvPr/>
        </p:nvPicPr>
        <p:blipFill>
          <a:blip r:embed="rId7">
            <a:alphaModFix/>
          </a:blip>
          <a:stretch>
            <a:fillRect/>
          </a:stretch>
        </p:blipFill>
        <p:spPr>
          <a:xfrm>
            <a:off x="2006550" y="1170125"/>
            <a:ext cx="2035926" cy="1041775"/>
          </a:xfrm>
          <a:prstGeom prst="rect">
            <a:avLst/>
          </a:prstGeom>
          <a:noFill/>
          <a:ln>
            <a:noFill/>
          </a:ln>
        </p:spPr>
      </p:pic>
      <p:pic>
        <p:nvPicPr>
          <p:cNvPr id="2331" name="Google Shape;2331;p139"/>
          <p:cNvPicPr preferRelativeResize="0"/>
          <p:nvPr/>
        </p:nvPicPr>
        <p:blipFill rotWithShape="1">
          <a:blip r:embed="rId8">
            <a:alphaModFix/>
          </a:blip>
          <a:srcRect b="0" l="2981" r="2971" t="0"/>
          <a:stretch/>
        </p:blipFill>
        <p:spPr>
          <a:xfrm>
            <a:off x="4863550" y="1130226"/>
            <a:ext cx="1818250" cy="1121582"/>
          </a:xfrm>
          <a:prstGeom prst="rect">
            <a:avLst/>
          </a:prstGeom>
          <a:noFill/>
          <a:ln>
            <a:noFill/>
          </a:ln>
        </p:spPr>
      </p:pic>
      <p:sp>
        <p:nvSpPr>
          <p:cNvPr id="2332" name="Google Shape;2332;p139"/>
          <p:cNvSpPr/>
          <p:nvPr/>
        </p:nvSpPr>
        <p:spPr>
          <a:xfrm rot="5400000">
            <a:off x="4167388" y="269242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1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a:t>
            </a:r>
            <a:endParaRPr/>
          </a:p>
        </p:txBody>
      </p:sp>
      <p:pic>
        <p:nvPicPr>
          <p:cNvPr id="2338" name="Google Shape;2338;p140"/>
          <p:cNvPicPr preferRelativeResize="0"/>
          <p:nvPr/>
        </p:nvPicPr>
        <p:blipFill rotWithShape="1">
          <a:blip r:embed="rId3">
            <a:alphaModFix/>
          </a:blip>
          <a:srcRect b="-1231" l="0" r="0" t="2690"/>
          <a:stretch/>
        </p:blipFill>
        <p:spPr>
          <a:xfrm>
            <a:off x="5118250" y="1779000"/>
            <a:ext cx="3305749" cy="2200675"/>
          </a:xfrm>
          <a:prstGeom prst="rect">
            <a:avLst/>
          </a:prstGeom>
          <a:noFill/>
          <a:ln>
            <a:noFill/>
          </a:ln>
        </p:spPr>
      </p:pic>
      <p:sp>
        <p:nvSpPr>
          <p:cNvPr id="2339" name="Google Shape;2339;p140"/>
          <p:cNvSpPr/>
          <p:nvPr/>
        </p:nvSpPr>
        <p:spPr>
          <a:xfrm>
            <a:off x="4167388" y="269242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340" name="Google Shape;2340;p140"/>
          <p:cNvPicPr preferRelativeResize="0"/>
          <p:nvPr/>
        </p:nvPicPr>
        <p:blipFill rotWithShape="1">
          <a:blip r:embed="rId4">
            <a:alphaModFix/>
          </a:blip>
          <a:srcRect b="48024" l="0" r="0" t="0"/>
          <a:stretch/>
        </p:blipFill>
        <p:spPr>
          <a:xfrm>
            <a:off x="1040450" y="2060451"/>
            <a:ext cx="2923375" cy="16377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pic>
        <p:nvPicPr>
          <p:cNvPr id="2346" name="Google Shape;2346;p141"/>
          <p:cNvPicPr preferRelativeResize="0"/>
          <p:nvPr/>
        </p:nvPicPr>
        <p:blipFill rotWithShape="1">
          <a:blip r:embed="rId3">
            <a:alphaModFix/>
          </a:blip>
          <a:srcRect b="0" l="0" r="0" t="55377"/>
          <a:stretch/>
        </p:blipFill>
        <p:spPr>
          <a:xfrm>
            <a:off x="1044250" y="2319600"/>
            <a:ext cx="3027825" cy="1456325"/>
          </a:xfrm>
          <a:prstGeom prst="rect">
            <a:avLst/>
          </a:prstGeom>
          <a:noFill/>
          <a:ln>
            <a:noFill/>
          </a:ln>
        </p:spPr>
      </p:pic>
      <p:pic>
        <p:nvPicPr>
          <p:cNvPr id="2347" name="Google Shape;2347;p141"/>
          <p:cNvPicPr preferRelativeResize="0"/>
          <p:nvPr/>
        </p:nvPicPr>
        <p:blipFill>
          <a:blip r:embed="rId4">
            <a:alphaModFix/>
          </a:blip>
          <a:stretch>
            <a:fillRect/>
          </a:stretch>
        </p:blipFill>
        <p:spPr>
          <a:xfrm>
            <a:off x="5432800" y="1992054"/>
            <a:ext cx="3269125" cy="2181771"/>
          </a:xfrm>
          <a:prstGeom prst="rect">
            <a:avLst/>
          </a:prstGeom>
          <a:noFill/>
          <a:ln>
            <a:noFill/>
          </a:ln>
        </p:spPr>
      </p:pic>
      <p:sp>
        <p:nvSpPr>
          <p:cNvPr id="2348" name="Google Shape;2348;p141"/>
          <p:cNvSpPr/>
          <p:nvPr/>
        </p:nvSpPr>
        <p:spPr>
          <a:xfrm>
            <a:off x="4378788" y="2860850"/>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pic>
        <p:nvPicPr>
          <p:cNvPr id="2354" name="Google Shape;2354;p142"/>
          <p:cNvPicPr preferRelativeResize="0"/>
          <p:nvPr/>
        </p:nvPicPr>
        <p:blipFill rotWithShape="1">
          <a:blip r:embed="rId3">
            <a:alphaModFix/>
          </a:blip>
          <a:srcRect b="0" l="4254" r="4254" t="0"/>
          <a:stretch/>
        </p:blipFill>
        <p:spPr>
          <a:xfrm>
            <a:off x="1431550" y="2155143"/>
            <a:ext cx="2443975" cy="1507550"/>
          </a:xfrm>
          <a:prstGeom prst="rect">
            <a:avLst/>
          </a:prstGeom>
          <a:noFill/>
          <a:ln>
            <a:noFill/>
          </a:ln>
        </p:spPr>
      </p:pic>
      <p:pic>
        <p:nvPicPr>
          <p:cNvPr id="2355" name="Google Shape;2355;p142"/>
          <p:cNvPicPr preferRelativeResize="0"/>
          <p:nvPr/>
        </p:nvPicPr>
        <p:blipFill>
          <a:blip r:embed="rId4">
            <a:alphaModFix/>
          </a:blip>
          <a:stretch>
            <a:fillRect/>
          </a:stretch>
        </p:blipFill>
        <p:spPr>
          <a:xfrm>
            <a:off x="5576025" y="1703905"/>
            <a:ext cx="2847975" cy="2162175"/>
          </a:xfrm>
          <a:prstGeom prst="rect">
            <a:avLst/>
          </a:prstGeom>
          <a:noFill/>
          <a:ln>
            <a:noFill/>
          </a:ln>
        </p:spPr>
      </p:pic>
      <p:sp>
        <p:nvSpPr>
          <p:cNvPr id="2356" name="Google Shape;2356;p142"/>
          <p:cNvSpPr/>
          <p:nvPr/>
        </p:nvSpPr>
        <p:spPr>
          <a:xfrm>
            <a:off x="4352125" y="2722013"/>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Scrum?</a:t>
            </a:r>
            <a:endParaRPr/>
          </a:p>
        </p:txBody>
      </p:sp>
      <p:pic>
        <p:nvPicPr>
          <p:cNvPr id="592" name="Google Shape;592;p35"/>
          <p:cNvPicPr preferRelativeResize="0"/>
          <p:nvPr/>
        </p:nvPicPr>
        <p:blipFill>
          <a:blip r:embed="rId3">
            <a:alphaModFix/>
          </a:blip>
          <a:stretch>
            <a:fillRect/>
          </a:stretch>
        </p:blipFill>
        <p:spPr>
          <a:xfrm>
            <a:off x="163875" y="1620037"/>
            <a:ext cx="5004650" cy="2502325"/>
          </a:xfrm>
          <a:prstGeom prst="rect">
            <a:avLst/>
          </a:prstGeom>
          <a:noFill/>
          <a:ln>
            <a:noFill/>
          </a:ln>
        </p:spPr>
      </p:pic>
      <p:sp>
        <p:nvSpPr>
          <p:cNvPr id="593" name="Google Shape;593;p35"/>
          <p:cNvSpPr txBox="1"/>
          <p:nvPr>
            <p:ph idx="9" type="subTitle"/>
          </p:nvPr>
        </p:nvSpPr>
        <p:spPr>
          <a:xfrm>
            <a:off x="5168524" y="1445650"/>
            <a:ext cx="3636000" cy="346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b="1" lang="en" sz="1200">
                <a:latin typeface="Arial"/>
                <a:ea typeface="Arial"/>
                <a:cs typeface="Arial"/>
                <a:sym typeface="Arial"/>
              </a:rPr>
              <a:t>Scrum </a:t>
            </a:r>
            <a:r>
              <a:rPr lang="en" sz="1200">
                <a:latin typeface="Arial"/>
                <a:ea typeface="Arial"/>
                <a:cs typeface="Arial"/>
                <a:sym typeface="Arial"/>
              </a:rPr>
              <a:t>is a project management framework build under the Agile </a:t>
            </a:r>
            <a:r>
              <a:rPr lang="en" sz="1200">
                <a:latin typeface="Arial"/>
                <a:ea typeface="Arial"/>
                <a:cs typeface="Arial"/>
                <a:sym typeface="Arial"/>
              </a:rPr>
              <a:t>Methodology</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b="1" lang="en" sz="1200">
                <a:solidFill>
                  <a:srgbClr val="000000"/>
                </a:solidFill>
                <a:latin typeface="Arial"/>
                <a:ea typeface="Arial"/>
                <a:cs typeface="Arial"/>
                <a:sym typeface="Arial"/>
              </a:rPr>
              <a:t>Customer-Centric Approach</a:t>
            </a:r>
            <a:r>
              <a:rPr lang="en" sz="1200">
                <a:solidFill>
                  <a:srgbClr val="000000"/>
                </a:solidFill>
                <a:latin typeface="Arial"/>
                <a:ea typeface="Arial"/>
                <a:cs typeface="Arial"/>
                <a:sym typeface="Arial"/>
              </a:rPr>
              <a:t> with a </a:t>
            </a:r>
            <a:r>
              <a:rPr lang="en" sz="1200">
                <a:solidFill>
                  <a:srgbClr val="374151"/>
                </a:solidFill>
                <a:latin typeface="Arial"/>
                <a:ea typeface="Arial"/>
                <a:cs typeface="Arial"/>
                <a:sym typeface="Arial"/>
              </a:rPr>
              <a:t>focus on exceeding customer needs for heightened satisfaction</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Clr>
                <a:srgbClr val="374151"/>
              </a:buClr>
              <a:buSzPts val="1200"/>
              <a:buFont typeface="Arial"/>
              <a:buChar char="●"/>
            </a:pPr>
            <a:r>
              <a:rPr b="1" lang="en" sz="1200">
                <a:solidFill>
                  <a:srgbClr val="374151"/>
                </a:solidFill>
                <a:latin typeface="Arial"/>
                <a:ea typeface="Arial"/>
                <a:cs typeface="Arial"/>
                <a:sym typeface="Arial"/>
              </a:rPr>
              <a:t>Scrum Artifacts</a:t>
            </a:r>
            <a:r>
              <a:rPr lang="en" sz="1200">
                <a:solidFill>
                  <a:srgbClr val="374151"/>
                </a:solidFill>
                <a:latin typeface="Arial"/>
                <a:ea typeface="Arial"/>
                <a:cs typeface="Arial"/>
                <a:sym typeface="Arial"/>
              </a:rPr>
              <a:t> to enable </a:t>
            </a:r>
            <a:r>
              <a:rPr b="1" lang="en" sz="1200">
                <a:solidFill>
                  <a:srgbClr val="374151"/>
                </a:solidFill>
                <a:latin typeface="Arial"/>
                <a:ea typeface="Arial"/>
                <a:cs typeface="Arial"/>
                <a:sym typeface="Arial"/>
              </a:rPr>
              <a:t>transparency, inspection, and adaption</a:t>
            </a:r>
            <a:r>
              <a:rPr lang="en" sz="1200">
                <a:solidFill>
                  <a:srgbClr val="374151"/>
                </a:solidFill>
                <a:latin typeface="Arial"/>
                <a:ea typeface="Arial"/>
                <a:cs typeface="Arial"/>
                <a:sym typeface="Arial"/>
              </a:rPr>
              <a:t> for effective project management</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Contains 5 Events</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Planning</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Daily Scrum</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Retrospective</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Review</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
        <p:nvSpPr>
          <p:cNvPr id="594" name="Google Shape;594;p35"/>
          <p:cNvSpPr txBox="1"/>
          <p:nvPr/>
        </p:nvSpPr>
        <p:spPr>
          <a:xfrm>
            <a:off x="891025" y="3783675"/>
            <a:ext cx="387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Ref: </a:t>
            </a:r>
            <a:r>
              <a:rPr lang="en" sz="1000"/>
              <a:t>https://www.scrum.org/learning-series/what-is-scrum/</a:t>
            </a:r>
            <a:endParaRPr sz="1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pic>
        <p:nvPicPr>
          <p:cNvPr id="2362" name="Google Shape;2362;p143"/>
          <p:cNvPicPr preferRelativeResize="0"/>
          <p:nvPr/>
        </p:nvPicPr>
        <p:blipFill rotWithShape="1">
          <a:blip r:embed="rId3">
            <a:alphaModFix/>
          </a:blip>
          <a:srcRect b="0" l="1361" r="1371" t="0"/>
          <a:stretch/>
        </p:blipFill>
        <p:spPr>
          <a:xfrm>
            <a:off x="1083800" y="2156154"/>
            <a:ext cx="2731225" cy="1684725"/>
          </a:xfrm>
          <a:prstGeom prst="rect">
            <a:avLst/>
          </a:prstGeom>
          <a:noFill/>
          <a:ln>
            <a:noFill/>
          </a:ln>
        </p:spPr>
      </p:pic>
      <p:pic>
        <p:nvPicPr>
          <p:cNvPr id="2363" name="Google Shape;2363;p143"/>
          <p:cNvPicPr preferRelativeResize="0"/>
          <p:nvPr/>
        </p:nvPicPr>
        <p:blipFill>
          <a:blip r:embed="rId4">
            <a:alphaModFix/>
          </a:blip>
          <a:stretch>
            <a:fillRect/>
          </a:stretch>
        </p:blipFill>
        <p:spPr>
          <a:xfrm>
            <a:off x="5121425" y="1804988"/>
            <a:ext cx="3257550" cy="2162175"/>
          </a:xfrm>
          <a:prstGeom prst="rect">
            <a:avLst/>
          </a:prstGeom>
          <a:noFill/>
          <a:ln>
            <a:noFill/>
          </a:ln>
        </p:spPr>
      </p:pic>
      <p:sp>
        <p:nvSpPr>
          <p:cNvPr id="2364" name="Google Shape;2364;p143"/>
          <p:cNvSpPr/>
          <p:nvPr/>
        </p:nvSpPr>
        <p:spPr>
          <a:xfrm>
            <a:off x="4094575" y="2699188"/>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pic>
        <p:nvPicPr>
          <p:cNvPr id="2370" name="Google Shape;2370;p144"/>
          <p:cNvPicPr preferRelativeResize="0"/>
          <p:nvPr/>
        </p:nvPicPr>
        <p:blipFill rotWithShape="1">
          <a:blip r:embed="rId3">
            <a:alphaModFix/>
          </a:blip>
          <a:srcRect b="2061" l="0" r="0" t="2070"/>
          <a:stretch/>
        </p:blipFill>
        <p:spPr>
          <a:xfrm>
            <a:off x="1431550" y="2080425"/>
            <a:ext cx="2548650" cy="1572125"/>
          </a:xfrm>
          <a:prstGeom prst="rect">
            <a:avLst/>
          </a:prstGeom>
          <a:noFill/>
          <a:ln>
            <a:noFill/>
          </a:ln>
        </p:spPr>
      </p:pic>
      <p:pic>
        <p:nvPicPr>
          <p:cNvPr id="2371" name="Google Shape;2371;p144"/>
          <p:cNvPicPr preferRelativeResize="0"/>
          <p:nvPr/>
        </p:nvPicPr>
        <p:blipFill rotWithShape="1">
          <a:blip r:embed="rId4">
            <a:alphaModFix/>
          </a:blip>
          <a:srcRect b="0" l="68437" r="0" t="58776"/>
          <a:stretch/>
        </p:blipFill>
        <p:spPr>
          <a:xfrm>
            <a:off x="5728450" y="1711025"/>
            <a:ext cx="2886076" cy="2117700"/>
          </a:xfrm>
          <a:prstGeom prst="rect">
            <a:avLst/>
          </a:prstGeom>
          <a:noFill/>
          <a:ln>
            <a:noFill/>
          </a:ln>
        </p:spPr>
      </p:pic>
      <p:sp>
        <p:nvSpPr>
          <p:cNvPr id="2372" name="Google Shape;2372;p144"/>
          <p:cNvSpPr/>
          <p:nvPr/>
        </p:nvSpPr>
        <p:spPr>
          <a:xfrm>
            <a:off x="4480675" y="267957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a:t>
            </a:r>
            <a:endParaRPr/>
          </a:p>
        </p:txBody>
      </p:sp>
      <p:pic>
        <p:nvPicPr>
          <p:cNvPr id="2378" name="Google Shape;2378;p145"/>
          <p:cNvPicPr preferRelativeResize="0"/>
          <p:nvPr/>
        </p:nvPicPr>
        <p:blipFill rotWithShape="1">
          <a:blip r:embed="rId3">
            <a:alphaModFix/>
          </a:blip>
          <a:srcRect b="0" l="504" r="504" t="0"/>
          <a:stretch/>
        </p:blipFill>
        <p:spPr>
          <a:xfrm>
            <a:off x="1203963" y="1202975"/>
            <a:ext cx="6736064" cy="382097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Links1	1</a:t>
            </a:r>
            <a:endParaRPr/>
          </a:p>
        </p:txBody>
      </p:sp>
      <p:sp>
        <p:nvSpPr>
          <p:cNvPr id="2384" name="Google Shape;2384;p146"/>
          <p:cNvSpPr txBox="1"/>
          <p:nvPr>
            <p:ph idx="1" type="body"/>
          </p:nvPr>
        </p:nvSpPr>
        <p:spPr>
          <a:xfrm>
            <a:off x="720000" y="1215739"/>
            <a:ext cx="7704000" cy="3388200"/>
          </a:xfrm>
          <a:prstGeom prst="rect">
            <a:avLst/>
          </a:prstGeom>
        </p:spPr>
        <p:txBody>
          <a:bodyPr anchorCtr="0" anchor="t" bIns="91425" lIns="91425" spcFirstLastPara="1" rIns="91425" wrap="square" tIns="91425">
            <a:noAutofit/>
          </a:bodyPr>
          <a:lstStyle/>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●Scrum Board:</a:t>
            </a:r>
            <a:endParaRPr sz="1400">
              <a:solidFill>
                <a:srgbClr val="000000"/>
              </a:solidFill>
              <a:latin typeface="Arial"/>
              <a:ea typeface="Arial"/>
              <a:cs typeface="Arial"/>
              <a:sym typeface="Arial"/>
            </a:endParaRPr>
          </a:p>
          <a:p>
            <a:pPr indent="0" lvl="0" marL="139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3"/>
              </a:rPr>
              <a:t>https://trello.com/b/hAGYg0TB/ado-asg-updated</a:t>
            </a:r>
            <a:endParaRPr sz="1400" u="sng">
              <a:solidFill>
                <a:schemeClr val="hlink"/>
              </a:solidFill>
              <a:latin typeface="Arial"/>
              <a:ea typeface="Arial"/>
              <a:cs typeface="Arial"/>
              <a:sym typeface="Arial"/>
            </a:endParaRPr>
          </a:p>
          <a:p>
            <a:pPr indent="0" lvl="0" marL="139700" rtl="0" algn="l">
              <a:lnSpc>
                <a:spcPct val="150000"/>
              </a:lnSpc>
              <a:spcBef>
                <a:spcPts val="0"/>
              </a:spcBef>
              <a:spcAft>
                <a:spcPts val="0"/>
              </a:spcAft>
              <a:buNone/>
            </a:pPr>
            <a:r>
              <a:t/>
            </a:r>
            <a:endParaRPr sz="1400" u="sng">
              <a:solidFill>
                <a:schemeClr val="hlink"/>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●User credentials to Snowflake:</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4"/>
              </a:rPr>
              <a:t>http://tinyurl.com/bdh8bcd6</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Username: RyanADO</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Password: T0516913a7239973j</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●Github Repository:</a:t>
            </a:r>
            <a:endParaRPr sz="1400">
              <a:solidFill>
                <a:srgbClr val="000000"/>
              </a:solidFill>
              <a:latin typeface="Arial"/>
              <a:ea typeface="Arial"/>
              <a:cs typeface="Arial"/>
              <a:sym typeface="Arial"/>
            </a:endParaRPr>
          </a:p>
          <a:p>
            <a:pPr indent="0" lvl="0" marL="139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5"/>
              </a:rPr>
              <a:t>https://github.com/t0fuuuu/ADO_Assignment_2</a:t>
            </a:r>
            <a:endParaRPr sz="1400" u="sng">
              <a:solidFill>
                <a:schemeClr val="hlink"/>
              </a:solidFill>
              <a:latin typeface="Arial"/>
              <a:ea typeface="Arial"/>
              <a:cs typeface="Arial"/>
              <a:sym typeface="Arial"/>
            </a:endParaRPr>
          </a:p>
          <a:p>
            <a:pPr indent="0" lvl="0" marL="0" rtl="0" algn="l">
              <a:spcBef>
                <a:spcPts val="0"/>
              </a:spcBef>
              <a:spcAft>
                <a:spcPts val="0"/>
              </a:spcAft>
              <a:buNone/>
            </a:pPr>
            <a:r>
              <a:t/>
            </a:r>
            <a:endParaRPr u="sng"/>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47"/>
          <p:cNvSpPr txBox="1"/>
          <p:nvPr>
            <p:ph type="title"/>
          </p:nvPr>
        </p:nvSpPr>
        <p:spPr>
          <a:xfrm>
            <a:off x="1549350" y="1724100"/>
            <a:ext cx="6045300" cy="13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2390" name="Google Shape;2390;p147"/>
          <p:cNvGrpSpPr/>
          <p:nvPr/>
        </p:nvGrpSpPr>
        <p:grpSpPr>
          <a:xfrm>
            <a:off x="7805999" y="3204418"/>
            <a:ext cx="1112248" cy="1938914"/>
            <a:chOff x="5446175" y="3675250"/>
            <a:chExt cx="587900" cy="1024850"/>
          </a:xfrm>
        </p:grpSpPr>
        <p:sp>
          <p:nvSpPr>
            <p:cNvPr id="2391" name="Google Shape;2391;p147"/>
            <p:cNvSpPr/>
            <p:nvPr/>
          </p:nvSpPr>
          <p:spPr>
            <a:xfrm>
              <a:off x="5743375" y="3699400"/>
              <a:ext cx="202500" cy="575475"/>
            </a:xfrm>
            <a:custGeom>
              <a:rect b="b" l="l" r="r" t="t"/>
              <a:pathLst>
                <a:path extrusionOk="0" h="23019" w="810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7"/>
            <p:cNvSpPr/>
            <p:nvPr/>
          </p:nvSpPr>
          <p:spPr>
            <a:xfrm>
              <a:off x="5743375" y="3699400"/>
              <a:ext cx="202500" cy="575475"/>
            </a:xfrm>
            <a:custGeom>
              <a:rect b="b" l="l" r="r" t="t"/>
              <a:pathLst>
                <a:path extrusionOk="0" h="23019" w="810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47"/>
            <p:cNvSpPr/>
            <p:nvPr/>
          </p:nvSpPr>
          <p:spPr>
            <a:xfrm>
              <a:off x="5599025" y="3675250"/>
              <a:ext cx="173450" cy="667225"/>
            </a:xfrm>
            <a:custGeom>
              <a:rect b="b" l="l" r="r" t="t"/>
              <a:pathLst>
                <a:path extrusionOk="0" h="26689" w="6938">
                  <a:moveTo>
                    <a:pt x="1189" y="0"/>
                  </a:moveTo>
                  <a:cubicBezTo>
                    <a:pt x="1189" y="0"/>
                    <a:pt x="588" y="5343"/>
                    <a:pt x="758" y="6506"/>
                  </a:cubicBezTo>
                  <a:cubicBezTo>
                    <a:pt x="928" y="7669"/>
                    <a:pt x="2391" y="8400"/>
                    <a:pt x="2391" y="8400"/>
                  </a:cubicBezTo>
                  <a:lnTo>
                    <a:pt x="445" y="7917"/>
                  </a:lnTo>
                  <a:cubicBezTo>
                    <a:pt x="445" y="7917"/>
                    <a:pt x="393" y="11143"/>
                    <a:pt x="197" y="11993"/>
                  </a:cubicBezTo>
                  <a:cubicBezTo>
                    <a:pt x="1" y="12842"/>
                    <a:pt x="2326" y="14357"/>
                    <a:pt x="2326" y="14357"/>
                  </a:cubicBezTo>
                  <a:lnTo>
                    <a:pt x="197" y="14357"/>
                  </a:lnTo>
                  <a:cubicBezTo>
                    <a:pt x="144" y="20379"/>
                    <a:pt x="5409" y="26689"/>
                    <a:pt x="5409" y="26689"/>
                  </a:cubicBezTo>
                  <a:cubicBezTo>
                    <a:pt x="5409" y="26689"/>
                    <a:pt x="5801" y="26140"/>
                    <a:pt x="6363" y="18367"/>
                  </a:cubicBezTo>
                  <a:cubicBezTo>
                    <a:pt x="6937" y="10582"/>
                    <a:pt x="5017" y="7603"/>
                    <a:pt x="4285" y="5043"/>
                  </a:cubicBezTo>
                  <a:cubicBezTo>
                    <a:pt x="3554" y="2495"/>
                    <a:pt x="1189" y="0"/>
                    <a:pt x="1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47"/>
            <p:cNvSpPr/>
            <p:nvPr/>
          </p:nvSpPr>
          <p:spPr>
            <a:xfrm>
              <a:off x="5798250" y="3847350"/>
              <a:ext cx="235825" cy="509825"/>
            </a:xfrm>
            <a:custGeom>
              <a:rect b="b" l="l" r="r" t="t"/>
              <a:pathLst>
                <a:path extrusionOk="0" h="20393" w="9433">
                  <a:moveTo>
                    <a:pt x="9432" y="1"/>
                  </a:moveTo>
                  <a:cubicBezTo>
                    <a:pt x="9432" y="1"/>
                    <a:pt x="6989" y="1477"/>
                    <a:pt x="5840" y="3371"/>
                  </a:cubicBezTo>
                  <a:cubicBezTo>
                    <a:pt x="4703" y="5265"/>
                    <a:pt x="2509" y="7251"/>
                    <a:pt x="1254" y="13626"/>
                  </a:cubicBezTo>
                  <a:cubicBezTo>
                    <a:pt x="0" y="19988"/>
                    <a:pt x="105" y="20393"/>
                    <a:pt x="105" y="20393"/>
                  </a:cubicBezTo>
                  <a:cubicBezTo>
                    <a:pt x="105" y="20393"/>
                    <a:pt x="5827" y="16591"/>
                    <a:pt x="7081" y="11745"/>
                  </a:cubicBezTo>
                  <a:lnTo>
                    <a:pt x="5369" y="11274"/>
                  </a:lnTo>
                  <a:cubicBezTo>
                    <a:pt x="5369" y="11274"/>
                    <a:pt x="7564" y="10556"/>
                    <a:pt x="7603" y="9837"/>
                  </a:cubicBezTo>
                  <a:cubicBezTo>
                    <a:pt x="7642" y="9106"/>
                    <a:pt x="8296" y="6506"/>
                    <a:pt x="8296" y="6506"/>
                  </a:cubicBezTo>
                  <a:lnTo>
                    <a:pt x="6637" y="6480"/>
                  </a:lnTo>
                  <a:cubicBezTo>
                    <a:pt x="6637" y="6480"/>
                    <a:pt x="7956" y="6206"/>
                    <a:pt x="8361" y="5318"/>
                  </a:cubicBezTo>
                  <a:cubicBezTo>
                    <a:pt x="8766" y="4429"/>
                    <a:pt x="9432" y="1"/>
                    <a:pt x="9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7"/>
            <p:cNvSpPr/>
            <p:nvPr/>
          </p:nvSpPr>
          <p:spPr>
            <a:xfrm>
              <a:off x="5664350" y="3813075"/>
              <a:ext cx="75450" cy="652525"/>
            </a:xfrm>
            <a:custGeom>
              <a:rect b="b" l="l" r="r" t="t"/>
              <a:pathLst>
                <a:path extrusionOk="0" h="26101" w="3018">
                  <a:moveTo>
                    <a:pt x="0" y="0"/>
                  </a:moveTo>
                  <a:cubicBezTo>
                    <a:pt x="0" y="26"/>
                    <a:pt x="13" y="52"/>
                    <a:pt x="26" y="78"/>
                  </a:cubicBezTo>
                  <a:cubicBezTo>
                    <a:pt x="26" y="118"/>
                    <a:pt x="39" y="183"/>
                    <a:pt x="66" y="274"/>
                  </a:cubicBezTo>
                  <a:cubicBezTo>
                    <a:pt x="92" y="457"/>
                    <a:pt x="144" y="705"/>
                    <a:pt x="209" y="1019"/>
                  </a:cubicBezTo>
                  <a:cubicBezTo>
                    <a:pt x="275" y="1346"/>
                    <a:pt x="353" y="1751"/>
                    <a:pt x="444" y="2221"/>
                  </a:cubicBezTo>
                  <a:cubicBezTo>
                    <a:pt x="536" y="2678"/>
                    <a:pt x="640" y="3201"/>
                    <a:pt x="732" y="3788"/>
                  </a:cubicBezTo>
                  <a:cubicBezTo>
                    <a:pt x="954" y="4964"/>
                    <a:pt x="1189" y="6362"/>
                    <a:pt x="1424" y="7916"/>
                  </a:cubicBezTo>
                  <a:cubicBezTo>
                    <a:pt x="1659" y="9471"/>
                    <a:pt x="1908" y="11182"/>
                    <a:pt x="2104" y="12985"/>
                  </a:cubicBezTo>
                  <a:cubicBezTo>
                    <a:pt x="2299" y="14788"/>
                    <a:pt x="2469" y="16512"/>
                    <a:pt x="2587" y="18080"/>
                  </a:cubicBezTo>
                  <a:cubicBezTo>
                    <a:pt x="2717" y="19647"/>
                    <a:pt x="2809" y="21058"/>
                    <a:pt x="2861" y="22247"/>
                  </a:cubicBezTo>
                  <a:cubicBezTo>
                    <a:pt x="2900" y="22848"/>
                    <a:pt x="2913" y="23384"/>
                    <a:pt x="2940" y="23854"/>
                  </a:cubicBezTo>
                  <a:cubicBezTo>
                    <a:pt x="2966" y="24324"/>
                    <a:pt x="2966" y="24742"/>
                    <a:pt x="2979" y="25069"/>
                  </a:cubicBezTo>
                  <a:cubicBezTo>
                    <a:pt x="2992" y="25395"/>
                    <a:pt x="3005" y="25644"/>
                    <a:pt x="3005" y="25826"/>
                  </a:cubicBezTo>
                  <a:cubicBezTo>
                    <a:pt x="3005" y="25657"/>
                    <a:pt x="3018" y="25395"/>
                    <a:pt x="3005" y="25069"/>
                  </a:cubicBezTo>
                  <a:cubicBezTo>
                    <a:pt x="3005" y="24729"/>
                    <a:pt x="2992" y="24324"/>
                    <a:pt x="2979" y="23854"/>
                  </a:cubicBezTo>
                  <a:cubicBezTo>
                    <a:pt x="2966" y="23384"/>
                    <a:pt x="2953" y="22848"/>
                    <a:pt x="2927" y="22247"/>
                  </a:cubicBezTo>
                  <a:cubicBezTo>
                    <a:pt x="2874" y="21058"/>
                    <a:pt x="2796" y="19647"/>
                    <a:pt x="2678" y="18067"/>
                  </a:cubicBezTo>
                  <a:cubicBezTo>
                    <a:pt x="2548" y="16499"/>
                    <a:pt x="2391" y="14775"/>
                    <a:pt x="2182" y="12972"/>
                  </a:cubicBezTo>
                  <a:cubicBezTo>
                    <a:pt x="1973" y="11156"/>
                    <a:pt x="1738" y="9445"/>
                    <a:pt x="1503" y="7890"/>
                  </a:cubicBezTo>
                  <a:cubicBezTo>
                    <a:pt x="1254" y="6336"/>
                    <a:pt x="1019" y="4938"/>
                    <a:pt x="784" y="3775"/>
                  </a:cubicBezTo>
                  <a:cubicBezTo>
                    <a:pt x="680" y="3188"/>
                    <a:pt x="562" y="2665"/>
                    <a:pt x="484" y="2195"/>
                  </a:cubicBezTo>
                  <a:cubicBezTo>
                    <a:pt x="392" y="1737"/>
                    <a:pt x="301" y="1333"/>
                    <a:pt x="235" y="1006"/>
                  </a:cubicBezTo>
                  <a:lnTo>
                    <a:pt x="66" y="248"/>
                  </a:lnTo>
                  <a:lnTo>
                    <a:pt x="26" y="65"/>
                  </a:lnTo>
                  <a:cubicBezTo>
                    <a:pt x="13" y="39"/>
                    <a:pt x="13" y="26"/>
                    <a:pt x="0" y="0"/>
                  </a:cubicBezTo>
                  <a:close/>
                  <a:moveTo>
                    <a:pt x="3005" y="26035"/>
                  </a:moveTo>
                  <a:cubicBezTo>
                    <a:pt x="3005" y="26049"/>
                    <a:pt x="3005" y="26075"/>
                    <a:pt x="3005" y="26101"/>
                  </a:cubicBezTo>
                  <a:cubicBezTo>
                    <a:pt x="3018" y="26075"/>
                    <a:pt x="3018" y="26049"/>
                    <a:pt x="3005" y="260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7"/>
            <p:cNvSpPr/>
            <p:nvPr/>
          </p:nvSpPr>
          <p:spPr>
            <a:xfrm>
              <a:off x="5446175" y="4070750"/>
              <a:ext cx="269800" cy="368075"/>
            </a:xfrm>
            <a:custGeom>
              <a:rect b="b" l="l" r="r" t="t"/>
              <a:pathLst>
                <a:path extrusionOk="0" h="14723" w="10792">
                  <a:moveTo>
                    <a:pt x="1" y="0"/>
                  </a:moveTo>
                  <a:cubicBezTo>
                    <a:pt x="719" y="1228"/>
                    <a:pt x="1882" y="2129"/>
                    <a:pt x="3254" y="2521"/>
                  </a:cubicBezTo>
                  <a:lnTo>
                    <a:pt x="1764" y="2770"/>
                  </a:lnTo>
                  <a:cubicBezTo>
                    <a:pt x="2222" y="3462"/>
                    <a:pt x="2692" y="4167"/>
                    <a:pt x="3319" y="4703"/>
                  </a:cubicBezTo>
                  <a:cubicBezTo>
                    <a:pt x="3869" y="5163"/>
                    <a:pt x="4563" y="5488"/>
                    <a:pt x="5261" y="5488"/>
                  </a:cubicBezTo>
                  <a:cubicBezTo>
                    <a:pt x="5376" y="5488"/>
                    <a:pt x="5491" y="5479"/>
                    <a:pt x="5605" y="5461"/>
                  </a:cubicBezTo>
                  <a:lnTo>
                    <a:pt x="5605" y="5461"/>
                  </a:lnTo>
                  <a:lnTo>
                    <a:pt x="4482" y="5957"/>
                  </a:lnTo>
                  <a:cubicBezTo>
                    <a:pt x="5971" y="9262"/>
                    <a:pt x="10791" y="14723"/>
                    <a:pt x="10791" y="14723"/>
                  </a:cubicBezTo>
                  <a:cubicBezTo>
                    <a:pt x="10791" y="12724"/>
                    <a:pt x="9367" y="9223"/>
                    <a:pt x="8571" y="7525"/>
                  </a:cubicBezTo>
                  <a:cubicBezTo>
                    <a:pt x="8270" y="6898"/>
                    <a:pt x="7904" y="6297"/>
                    <a:pt x="7473" y="5735"/>
                  </a:cubicBezTo>
                  <a:cubicBezTo>
                    <a:pt x="6637" y="4559"/>
                    <a:pt x="5697" y="3462"/>
                    <a:pt x="4652" y="2469"/>
                  </a:cubicBezTo>
                  <a:cubicBezTo>
                    <a:pt x="3345" y="1254"/>
                    <a:pt x="1764" y="3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7"/>
            <p:cNvSpPr/>
            <p:nvPr/>
          </p:nvSpPr>
          <p:spPr>
            <a:xfrm>
              <a:off x="5769175" y="3926725"/>
              <a:ext cx="208400" cy="538550"/>
            </a:xfrm>
            <a:custGeom>
              <a:rect b="b" l="l" r="r" t="t"/>
              <a:pathLst>
                <a:path extrusionOk="0" h="21542" w="8336">
                  <a:moveTo>
                    <a:pt x="8335" y="0"/>
                  </a:moveTo>
                  <a:lnTo>
                    <a:pt x="8335" y="0"/>
                  </a:lnTo>
                  <a:cubicBezTo>
                    <a:pt x="8309" y="26"/>
                    <a:pt x="8283" y="52"/>
                    <a:pt x="8270" y="79"/>
                  </a:cubicBezTo>
                  <a:cubicBezTo>
                    <a:pt x="8244" y="118"/>
                    <a:pt x="8218" y="170"/>
                    <a:pt x="8178" y="235"/>
                  </a:cubicBezTo>
                  <a:lnTo>
                    <a:pt x="7878" y="836"/>
                  </a:lnTo>
                  <a:cubicBezTo>
                    <a:pt x="7604" y="1359"/>
                    <a:pt x="7225" y="2103"/>
                    <a:pt x="6781" y="3057"/>
                  </a:cubicBezTo>
                  <a:cubicBezTo>
                    <a:pt x="6323" y="3998"/>
                    <a:pt x="5788" y="5134"/>
                    <a:pt x="5252" y="6401"/>
                  </a:cubicBezTo>
                  <a:cubicBezTo>
                    <a:pt x="4717" y="7668"/>
                    <a:pt x="4129" y="9066"/>
                    <a:pt x="3554" y="10555"/>
                  </a:cubicBezTo>
                  <a:cubicBezTo>
                    <a:pt x="2979" y="12045"/>
                    <a:pt x="2457" y="13482"/>
                    <a:pt x="2012" y="14788"/>
                  </a:cubicBezTo>
                  <a:cubicBezTo>
                    <a:pt x="1568" y="16107"/>
                    <a:pt x="1203" y="17296"/>
                    <a:pt x="889" y="18302"/>
                  </a:cubicBezTo>
                  <a:cubicBezTo>
                    <a:pt x="589" y="19295"/>
                    <a:pt x="353" y="20118"/>
                    <a:pt x="210" y="20680"/>
                  </a:cubicBezTo>
                  <a:cubicBezTo>
                    <a:pt x="144" y="20954"/>
                    <a:pt x="79" y="21163"/>
                    <a:pt x="40" y="21333"/>
                  </a:cubicBezTo>
                  <a:cubicBezTo>
                    <a:pt x="27" y="21398"/>
                    <a:pt x="14" y="21450"/>
                    <a:pt x="1" y="21489"/>
                  </a:cubicBezTo>
                  <a:cubicBezTo>
                    <a:pt x="1" y="21516"/>
                    <a:pt x="1" y="21529"/>
                    <a:pt x="1" y="21542"/>
                  </a:cubicBezTo>
                  <a:cubicBezTo>
                    <a:pt x="1" y="21542"/>
                    <a:pt x="1" y="21529"/>
                    <a:pt x="14" y="21489"/>
                  </a:cubicBezTo>
                  <a:cubicBezTo>
                    <a:pt x="27" y="21450"/>
                    <a:pt x="53" y="21398"/>
                    <a:pt x="66" y="21320"/>
                  </a:cubicBezTo>
                  <a:lnTo>
                    <a:pt x="262" y="20666"/>
                  </a:lnTo>
                  <a:cubicBezTo>
                    <a:pt x="419" y="20105"/>
                    <a:pt x="667" y="19295"/>
                    <a:pt x="967" y="18302"/>
                  </a:cubicBezTo>
                  <a:cubicBezTo>
                    <a:pt x="1281" y="17296"/>
                    <a:pt x="1660" y="16120"/>
                    <a:pt x="2117" y="14814"/>
                  </a:cubicBezTo>
                  <a:cubicBezTo>
                    <a:pt x="2574" y="13495"/>
                    <a:pt x="3084" y="12058"/>
                    <a:pt x="3658" y="10581"/>
                  </a:cubicBezTo>
                  <a:cubicBezTo>
                    <a:pt x="4233" y="9092"/>
                    <a:pt x="4808" y="7694"/>
                    <a:pt x="5357" y="6414"/>
                  </a:cubicBezTo>
                  <a:cubicBezTo>
                    <a:pt x="5918" y="5147"/>
                    <a:pt x="6428" y="4011"/>
                    <a:pt x="6872" y="3070"/>
                  </a:cubicBezTo>
                  <a:cubicBezTo>
                    <a:pt x="7316" y="2116"/>
                    <a:pt x="7682" y="1359"/>
                    <a:pt x="7943" y="836"/>
                  </a:cubicBezTo>
                  <a:lnTo>
                    <a:pt x="8231" y="222"/>
                  </a:lnTo>
                  <a:lnTo>
                    <a:pt x="8309" y="65"/>
                  </a:lnTo>
                  <a:cubicBezTo>
                    <a:pt x="8322" y="39"/>
                    <a:pt x="8322" y="26"/>
                    <a:pt x="8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47"/>
            <p:cNvSpPr/>
            <p:nvPr/>
          </p:nvSpPr>
          <p:spPr>
            <a:xfrm>
              <a:off x="5637575" y="4263750"/>
              <a:ext cx="88525" cy="233850"/>
            </a:xfrm>
            <a:custGeom>
              <a:rect b="b" l="l" r="r" t="t"/>
              <a:pathLst>
                <a:path extrusionOk="0" h="9354" w="3541">
                  <a:moveTo>
                    <a:pt x="0" y="1"/>
                  </a:moveTo>
                  <a:lnTo>
                    <a:pt x="0" y="1"/>
                  </a:lnTo>
                  <a:cubicBezTo>
                    <a:pt x="13" y="40"/>
                    <a:pt x="26" y="66"/>
                    <a:pt x="52" y="92"/>
                  </a:cubicBezTo>
                  <a:lnTo>
                    <a:pt x="209" y="340"/>
                  </a:lnTo>
                  <a:cubicBezTo>
                    <a:pt x="353" y="562"/>
                    <a:pt x="549" y="876"/>
                    <a:pt x="784" y="1268"/>
                  </a:cubicBezTo>
                  <a:cubicBezTo>
                    <a:pt x="1019" y="1660"/>
                    <a:pt x="1280" y="2143"/>
                    <a:pt x="1542" y="2679"/>
                  </a:cubicBezTo>
                  <a:cubicBezTo>
                    <a:pt x="1803" y="3214"/>
                    <a:pt x="2064" y="3828"/>
                    <a:pt x="2312" y="4468"/>
                  </a:cubicBezTo>
                  <a:cubicBezTo>
                    <a:pt x="2561" y="5121"/>
                    <a:pt x="2770" y="5762"/>
                    <a:pt x="2926" y="6336"/>
                  </a:cubicBezTo>
                  <a:cubicBezTo>
                    <a:pt x="3083" y="6911"/>
                    <a:pt x="3201" y="7447"/>
                    <a:pt x="3292" y="7891"/>
                  </a:cubicBezTo>
                  <a:cubicBezTo>
                    <a:pt x="3370" y="8348"/>
                    <a:pt x="3436" y="8701"/>
                    <a:pt x="3475" y="8962"/>
                  </a:cubicBezTo>
                  <a:cubicBezTo>
                    <a:pt x="3501" y="9080"/>
                    <a:pt x="3514" y="9171"/>
                    <a:pt x="3527" y="9249"/>
                  </a:cubicBezTo>
                  <a:cubicBezTo>
                    <a:pt x="3527" y="9289"/>
                    <a:pt x="3527" y="9315"/>
                    <a:pt x="3540" y="9354"/>
                  </a:cubicBezTo>
                  <a:cubicBezTo>
                    <a:pt x="3540" y="9315"/>
                    <a:pt x="3540" y="9276"/>
                    <a:pt x="3540" y="9236"/>
                  </a:cubicBezTo>
                  <a:cubicBezTo>
                    <a:pt x="3527" y="9158"/>
                    <a:pt x="3514" y="9067"/>
                    <a:pt x="3501" y="8949"/>
                  </a:cubicBezTo>
                  <a:cubicBezTo>
                    <a:pt x="3475" y="8688"/>
                    <a:pt x="3423" y="8335"/>
                    <a:pt x="3344" y="7878"/>
                  </a:cubicBezTo>
                  <a:cubicBezTo>
                    <a:pt x="3266" y="7421"/>
                    <a:pt x="3148" y="6872"/>
                    <a:pt x="2992" y="6310"/>
                  </a:cubicBezTo>
                  <a:cubicBezTo>
                    <a:pt x="2835" y="5748"/>
                    <a:pt x="2626" y="5108"/>
                    <a:pt x="2378" y="4442"/>
                  </a:cubicBezTo>
                  <a:cubicBezTo>
                    <a:pt x="2129" y="3776"/>
                    <a:pt x="1868" y="3175"/>
                    <a:pt x="1594" y="2639"/>
                  </a:cubicBezTo>
                  <a:cubicBezTo>
                    <a:pt x="1320" y="2091"/>
                    <a:pt x="1058" y="1620"/>
                    <a:pt x="823" y="1229"/>
                  </a:cubicBezTo>
                  <a:cubicBezTo>
                    <a:pt x="588" y="837"/>
                    <a:pt x="379" y="523"/>
                    <a:pt x="222" y="314"/>
                  </a:cubicBezTo>
                  <a:cubicBezTo>
                    <a:pt x="170" y="223"/>
                    <a:pt x="118" y="144"/>
                    <a:pt x="65" y="79"/>
                  </a:cubicBezTo>
                  <a:cubicBezTo>
                    <a:pt x="39" y="53"/>
                    <a:pt x="26"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7"/>
            <p:cNvSpPr/>
            <p:nvPr/>
          </p:nvSpPr>
          <p:spPr>
            <a:xfrm>
              <a:off x="5621550" y="4465250"/>
              <a:ext cx="263600" cy="53925"/>
            </a:xfrm>
            <a:custGeom>
              <a:rect b="b" l="l" r="r" t="t"/>
              <a:pathLst>
                <a:path extrusionOk="0" h="2157" w="10544">
                  <a:moveTo>
                    <a:pt x="1" y="1"/>
                  </a:moveTo>
                  <a:lnTo>
                    <a:pt x="1" y="2156"/>
                  </a:lnTo>
                  <a:lnTo>
                    <a:pt x="10543" y="2156"/>
                  </a:lnTo>
                  <a:lnTo>
                    <a:pt x="105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47"/>
            <p:cNvSpPr/>
            <p:nvPr/>
          </p:nvSpPr>
          <p:spPr>
            <a:xfrm>
              <a:off x="5646700" y="4519150"/>
              <a:ext cx="214275" cy="180950"/>
            </a:xfrm>
            <a:custGeom>
              <a:rect b="b" l="l" r="r" t="t"/>
              <a:pathLst>
                <a:path extrusionOk="0" h="7238" w="8571">
                  <a:moveTo>
                    <a:pt x="1" y="0"/>
                  </a:moveTo>
                  <a:lnTo>
                    <a:pt x="1137" y="7237"/>
                  </a:lnTo>
                  <a:lnTo>
                    <a:pt x="7512" y="7237"/>
                  </a:lnTo>
                  <a:lnTo>
                    <a:pt x="85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47"/>
            <p:cNvSpPr/>
            <p:nvPr/>
          </p:nvSpPr>
          <p:spPr>
            <a:xfrm>
              <a:off x="5646050" y="4517825"/>
              <a:ext cx="223100" cy="2650"/>
            </a:xfrm>
            <a:custGeom>
              <a:rect b="b" l="l" r="r" t="t"/>
              <a:pathLst>
                <a:path extrusionOk="0" h="106" w="8924">
                  <a:moveTo>
                    <a:pt x="4468" y="1"/>
                  </a:moveTo>
                  <a:cubicBezTo>
                    <a:pt x="1999" y="1"/>
                    <a:pt x="1" y="27"/>
                    <a:pt x="1" y="53"/>
                  </a:cubicBezTo>
                  <a:cubicBezTo>
                    <a:pt x="1" y="79"/>
                    <a:pt x="1999" y="105"/>
                    <a:pt x="4468" y="105"/>
                  </a:cubicBezTo>
                  <a:cubicBezTo>
                    <a:pt x="6924" y="105"/>
                    <a:pt x="8923" y="79"/>
                    <a:pt x="8923" y="53"/>
                  </a:cubicBezTo>
                  <a:cubicBezTo>
                    <a:pt x="8923" y="27"/>
                    <a:pt x="6924" y="1"/>
                    <a:pt x="4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6"/>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Trello Board </a:t>
            </a:r>
            <a:endParaRPr/>
          </a:p>
        </p:txBody>
      </p:sp>
      <p:pic>
        <p:nvPicPr>
          <p:cNvPr id="600" name="Google Shape;600;p36"/>
          <p:cNvPicPr preferRelativeResize="0"/>
          <p:nvPr/>
        </p:nvPicPr>
        <p:blipFill>
          <a:blip r:embed="rId3">
            <a:alphaModFix/>
          </a:blip>
          <a:stretch>
            <a:fillRect/>
          </a:stretch>
        </p:blipFill>
        <p:spPr>
          <a:xfrm>
            <a:off x="551114" y="941525"/>
            <a:ext cx="8165924" cy="3954826"/>
          </a:xfrm>
          <a:prstGeom prst="rect">
            <a:avLst/>
          </a:prstGeom>
          <a:noFill/>
          <a:ln>
            <a:noFill/>
          </a:ln>
        </p:spPr>
      </p:pic>
      <p:pic>
        <p:nvPicPr>
          <p:cNvPr id="601" name="Google Shape;601;p36"/>
          <p:cNvPicPr preferRelativeResize="0"/>
          <p:nvPr/>
        </p:nvPicPr>
        <p:blipFill>
          <a:blip r:embed="rId4">
            <a:alphaModFix/>
          </a:blip>
          <a:stretch>
            <a:fillRect/>
          </a:stretch>
        </p:blipFill>
        <p:spPr>
          <a:xfrm>
            <a:off x="1291700" y="216425"/>
            <a:ext cx="1281075" cy="72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7"/>
          <p:cNvSpPr txBox="1"/>
          <p:nvPr>
            <p:ph type="title"/>
          </p:nvPr>
        </p:nvSpPr>
        <p:spPr>
          <a:xfrm>
            <a:off x="720000" y="15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Project Overview - </a:t>
            </a:r>
            <a:r>
              <a:rPr lang="en" sz="2800"/>
              <a:t>Execution</a:t>
            </a:r>
            <a:r>
              <a:rPr lang="en" sz="2800"/>
              <a:t> Timeline</a:t>
            </a:r>
            <a:endParaRPr sz="2800"/>
          </a:p>
        </p:txBody>
      </p:sp>
      <p:pic>
        <p:nvPicPr>
          <p:cNvPr id="607" name="Google Shape;607;p37"/>
          <p:cNvPicPr preferRelativeResize="0"/>
          <p:nvPr/>
        </p:nvPicPr>
        <p:blipFill>
          <a:blip r:embed="rId3">
            <a:alphaModFix/>
          </a:blip>
          <a:stretch>
            <a:fillRect/>
          </a:stretch>
        </p:blipFill>
        <p:spPr>
          <a:xfrm>
            <a:off x="285946" y="2416244"/>
            <a:ext cx="8638226" cy="1486150"/>
          </a:xfrm>
          <a:prstGeom prst="rect">
            <a:avLst/>
          </a:prstGeom>
          <a:noFill/>
          <a:ln>
            <a:noFill/>
          </a:ln>
        </p:spPr>
      </p:pic>
      <p:pic>
        <p:nvPicPr>
          <p:cNvPr id="608" name="Google Shape;608;p37"/>
          <p:cNvPicPr preferRelativeResize="0"/>
          <p:nvPr/>
        </p:nvPicPr>
        <p:blipFill>
          <a:blip r:embed="rId4">
            <a:alphaModFix/>
          </a:blip>
          <a:stretch>
            <a:fillRect/>
          </a:stretch>
        </p:blipFill>
        <p:spPr>
          <a:xfrm>
            <a:off x="668883" y="2745077"/>
            <a:ext cx="706950" cy="706950"/>
          </a:xfrm>
          <a:prstGeom prst="rect">
            <a:avLst/>
          </a:prstGeom>
          <a:noFill/>
          <a:ln>
            <a:noFill/>
          </a:ln>
        </p:spPr>
      </p:pic>
      <p:pic>
        <p:nvPicPr>
          <p:cNvPr id="609" name="Google Shape;609;p37"/>
          <p:cNvPicPr preferRelativeResize="0"/>
          <p:nvPr/>
        </p:nvPicPr>
        <p:blipFill>
          <a:blip r:embed="rId5">
            <a:alphaModFix/>
          </a:blip>
          <a:stretch>
            <a:fillRect/>
          </a:stretch>
        </p:blipFill>
        <p:spPr>
          <a:xfrm>
            <a:off x="2134266" y="2777598"/>
            <a:ext cx="665750" cy="665750"/>
          </a:xfrm>
          <a:prstGeom prst="rect">
            <a:avLst/>
          </a:prstGeom>
          <a:noFill/>
          <a:ln>
            <a:noFill/>
          </a:ln>
        </p:spPr>
      </p:pic>
      <p:pic>
        <p:nvPicPr>
          <p:cNvPr id="610" name="Google Shape;610;p37"/>
          <p:cNvPicPr preferRelativeResize="0"/>
          <p:nvPr/>
        </p:nvPicPr>
        <p:blipFill>
          <a:blip r:embed="rId6">
            <a:alphaModFix/>
          </a:blip>
          <a:stretch>
            <a:fillRect/>
          </a:stretch>
        </p:blipFill>
        <p:spPr>
          <a:xfrm>
            <a:off x="3566616" y="2753210"/>
            <a:ext cx="706950" cy="706950"/>
          </a:xfrm>
          <a:prstGeom prst="rect">
            <a:avLst/>
          </a:prstGeom>
          <a:noFill/>
          <a:ln>
            <a:noFill/>
          </a:ln>
        </p:spPr>
      </p:pic>
      <p:pic>
        <p:nvPicPr>
          <p:cNvPr id="611" name="Google Shape;611;p37"/>
          <p:cNvPicPr preferRelativeResize="0"/>
          <p:nvPr/>
        </p:nvPicPr>
        <p:blipFill>
          <a:blip r:embed="rId7">
            <a:alphaModFix/>
          </a:blip>
          <a:stretch>
            <a:fillRect/>
          </a:stretch>
        </p:blipFill>
        <p:spPr>
          <a:xfrm>
            <a:off x="4959234" y="2741014"/>
            <a:ext cx="747625" cy="747625"/>
          </a:xfrm>
          <a:prstGeom prst="rect">
            <a:avLst/>
          </a:prstGeom>
          <a:noFill/>
          <a:ln>
            <a:noFill/>
          </a:ln>
        </p:spPr>
      </p:pic>
      <p:pic>
        <p:nvPicPr>
          <p:cNvPr id="612" name="Google Shape;612;p37"/>
          <p:cNvPicPr preferRelativeResize="0"/>
          <p:nvPr/>
        </p:nvPicPr>
        <p:blipFill>
          <a:blip r:embed="rId8">
            <a:alphaModFix/>
          </a:blip>
          <a:stretch>
            <a:fillRect/>
          </a:stretch>
        </p:blipFill>
        <p:spPr>
          <a:xfrm>
            <a:off x="6359475" y="2749172"/>
            <a:ext cx="747625" cy="747625"/>
          </a:xfrm>
          <a:prstGeom prst="rect">
            <a:avLst/>
          </a:prstGeom>
          <a:noFill/>
          <a:ln>
            <a:noFill/>
          </a:ln>
        </p:spPr>
      </p:pic>
      <p:pic>
        <p:nvPicPr>
          <p:cNvPr id="613" name="Google Shape;613;p37"/>
          <p:cNvPicPr preferRelativeResize="0"/>
          <p:nvPr/>
        </p:nvPicPr>
        <p:blipFill>
          <a:blip r:embed="rId9">
            <a:alphaModFix/>
          </a:blip>
          <a:stretch>
            <a:fillRect/>
          </a:stretch>
        </p:blipFill>
        <p:spPr>
          <a:xfrm>
            <a:off x="7800430" y="2784882"/>
            <a:ext cx="747625" cy="747625"/>
          </a:xfrm>
          <a:prstGeom prst="rect">
            <a:avLst/>
          </a:prstGeom>
          <a:noFill/>
          <a:ln>
            <a:noFill/>
          </a:ln>
        </p:spPr>
      </p:pic>
      <p:sp>
        <p:nvSpPr>
          <p:cNvPr id="614" name="Google Shape;614;p37"/>
          <p:cNvSpPr/>
          <p:nvPr/>
        </p:nvSpPr>
        <p:spPr>
          <a:xfrm>
            <a:off x="122373" y="3709968"/>
            <a:ext cx="1795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1: 1 Week</a:t>
            </a:r>
            <a:endParaRPr sz="1500">
              <a:solidFill>
                <a:schemeClr val="dk1"/>
              </a:solidFill>
              <a:latin typeface="Figtree Black"/>
              <a:ea typeface="Figtree Black"/>
              <a:cs typeface="Figtree Black"/>
              <a:sym typeface="Figtree Black"/>
            </a:endParaRPr>
          </a:p>
        </p:txBody>
      </p:sp>
      <p:sp>
        <p:nvSpPr>
          <p:cNvPr id="615" name="Google Shape;615;p37"/>
          <p:cNvSpPr txBox="1"/>
          <p:nvPr/>
        </p:nvSpPr>
        <p:spPr>
          <a:xfrm flipH="1">
            <a:off x="5818863" y="4036644"/>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Sarabun"/>
                <a:ea typeface="Sarabun"/>
                <a:cs typeface="Sarabun"/>
                <a:sym typeface="Sarabun"/>
              </a:rPr>
              <a:t>Visualization </a:t>
            </a:r>
            <a:r>
              <a:rPr lang="en" sz="1200">
                <a:latin typeface="Sarabun"/>
                <a:ea typeface="Sarabun"/>
                <a:cs typeface="Sarabun"/>
                <a:sym typeface="Sarabun"/>
              </a:rPr>
              <a:t>&amp; </a:t>
            </a:r>
            <a:r>
              <a:rPr b="1" lang="en" sz="1200">
                <a:latin typeface="Sarabun"/>
                <a:ea typeface="Sarabun"/>
                <a:cs typeface="Sarabun"/>
                <a:sym typeface="Sarabun"/>
              </a:rPr>
              <a:t>Dashboard Creation</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6" name="Google Shape;616;p37"/>
          <p:cNvSpPr txBox="1"/>
          <p:nvPr/>
        </p:nvSpPr>
        <p:spPr>
          <a:xfrm flipH="1">
            <a:off x="107950" y="4036654"/>
            <a:ext cx="1828800" cy="99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latin typeface="Sarabun"/>
                <a:ea typeface="Sarabun"/>
                <a:cs typeface="Sarabun"/>
                <a:sym typeface="Sarabun"/>
              </a:rPr>
              <a:t>Discussions, Trello Board </a:t>
            </a:r>
            <a:r>
              <a:rPr b="1" lang="en" sz="1300">
                <a:latin typeface="Sarabun"/>
                <a:ea typeface="Sarabun"/>
                <a:cs typeface="Sarabun"/>
                <a:sym typeface="Sarabun"/>
              </a:rPr>
              <a:t>User Stories</a:t>
            </a:r>
            <a:r>
              <a:rPr lang="en" sz="1300">
                <a:latin typeface="Sarabun"/>
                <a:ea typeface="Sarabun"/>
                <a:cs typeface="Sarabun"/>
                <a:sym typeface="Sarabun"/>
              </a:rPr>
              <a:t>, Analytical </a:t>
            </a:r>
            <a:r>
              <a:rPr b="1" lang="en" sz="1300">
                <a:latin typeface="Sarabun"/>
                <a:ea typeface="Sarabun"/>
                <a:cs typeface="Sarabun"/>
                <a:sym typeface="Sarabun"/>
              </a:rPr>
              <a:t>Reporting Requirements</a:t>
            </a:r>
            <a:endParaRPr b="1" sz="13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7" name="Google Shape;617;p37"/>
          <p:cNvSpPr txBox="1"/>
          <p:nvPr/>
        </p:nvSpPr>
        <p:spPr>
          <a:xfrm flipH="1">
            <a:off x="3005700" y="4057657"/>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Sarabun"/>
                <a:ea typeface="Sarabun"/>
                <a:cs typeface="Sarabun"/>
                <a:sym typeface="Sarabun"/>
              </a:rPr>
              <a:t>Data </a:t>
            </a:r>
            <a:r>
              <a:rPr b="1" lang="en" sz="1200">
                <a:latin typeface="Sarabun"/>
                <a:ea typeface="Sarabun"/>
                <a:cs typeface="Sarabun"/>
                <a:sym typeface="Sarabun"/>
              </a:rPr>
              <a:t>Testing</a:t>
            </a:r>
            <a:r>
              <a:rPr lang="en" sz="1200">
                <a:latin typeface="Sarabun"/>
                <a:ea typeface="Sarabun"/>
                <a:cs typeface="Sarabun"/>
                <a:sym typeface="Sarabun"/>
              </a:rPr>
              <a:t>, Data </a:t>
            </a:r>
            <a:r>
              <a:rPr b="1" lang="en" sz="1200">
                <a:latin typeface="Sarabun"/>
                <a:ea typeface="Sarabun"/>
                <a:cs typeface="Sarabun"/>
                <a:sym typeface="Sarabun"/>
              </a:rPr>
              <a:t>Cleaning</a:t>
            </a:r>
            <a:r>
              <a:rPr lang="en" sz="1200">
                <a:latin typeface="Sarabun"/>
                <a:ea typeface="Sarabun"/>
                <a:cs typeface="Sarabun"/>
                <a:sym typeface="Sarabun"/>
              </a:rPr>
              <a:t>, and Data </a:t>
            </a:r>
            <a:r>
              <a:rPr b="1" lang="en" sz="1200">
                <a:latin typeface="Sarabun"/>
                <a:ea typeface="Sarabun"/>
                <a:cs typeface="Sarabun"/>
                <a:sym typeface="Sarabun"/>
              </a:rPr>
              <a:t>Documentation</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8" name="Google Shape;618;p37"/>
          <p:cNvSpPr txBox="1"/>
          <p:nvPr/>
        </p:nvSpPr>
        <p:spPr>
          <a:xfrm flipH="1">
            <a:off x="7179573" y="1531293"/>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Sarabun"/>
                <a:ea typeface="Sarabun"/>
                <a:cs typeface="Sarabun"/>
                <a:sym typeface="Sarabun"/>
              </a:rPr>
              <a:t>CI/CD Implementation </a:t>
            </a:r>
            <a:r>
              <a:rPr lang="en" sz="1200">
                <a:latin typeface="Sarabun"/>
                <a:ea typeface="Sarabun"/>
                <a:cs typeface="Sarabun"/>
                <a:sym typeface="Sarabun"/>
              </a:rPr>
              <a:t>and </a:t>
            </a:r>
            <a:r>
              <a:rPr b="1" lang="en" sz="1200">
                <a:latin typeface="Sarabun"/>
                <a:ea typeface="Sarabun"/>
                <a:cs typeface="Sarabun"/>
                <a:sym typeface="Sarabun"/>
              </a:rPr>
              <a:t>Finalizing product release</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9" name="Google Shape;619;p37"/>
          <p:cNvSpPr txBox="1"/>
          <p:nvPr/>
        </p:nvSpPr>
        <p:spPr>
          <a:xfrm flipH="1">
            <a:off x="4603947" y="1531291"/>
            <a:ext cx="1455900" cy="7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Sarabun"/>
                <a:ea typeface="Sarabun"/>
                <a:cs typeface="Sarabun"/>
                <a:sym typeface="Sarabun"/>
              </a:rPr>
              <a:t>PowerBI </a:t>
            </a:r>
            <a:r>
              <a:rPr b="1" lang="en" sz="1200">
                <a:latin typeface="Sarabun"/>
                <a:ea typeface="Sarabun"/>
                <a:cs typeface="Sarabun"/>
                <a:sym typeface="Sarabun"/>
              </a:rPr>
              <a:t>Linkage</a:t>
            </a:r>
            <a:r>
              <a:rPr lang="en" sz="1200">
                <a:latin typeface="Sarabun"/>
                <a:ea typeface="Sarabun"/>
                <a:cs typeface="Sarabun"/>
                <a:sym typeface="Sarabun"/>
              </a:rPr>
              <a:t> and </a:t>
            </a:r>
            <a:r>
              <a:rPr b="1" lang="en" sz="1200">
                <a:latin typeface="Sarabun"/>
                <a:ea typeface="Sarabun"/>
                <a:cs typeface="Sarabun"/>
                <a:sym typeface="Sarabun"/>
              </a:rPr>
              <a:t>Incremental Models</a:t>
            </a:r>
            <a:endParaRPr b="1" sz="1200">
              <a:solidFill>
                <a:schemeClr val="dk1"/>
              </a:solidFill>
              <a:latin typeface="Sarabun"/>
              <a:ea typeface="Sarabun"/>
              <a:cs typeface="Sarabun"/>
              <a:sym typeface="Sarabun"/>
            </a:endParaRPr>
          </a:p>
        </p:txBody>
      </p:sp>
      <p:sp>
        <p:nvSpPr>
          <p:cNvPr id="620" name="Google Shape;620;p37"/>
          <p:cNvSpPr/>
          <p:nvPr/>
        </p:nvSpPr>
        <p:spPr>
          <a:xfrm>
            <a:off x="1589123" y="1204606"/>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2: 2 Weeks</a:t>
            </a:r>
            <a:endParaRPr sz="1500">
              <a:solidFill>
                <a:schemeClr val="dk1"/>
              </a:solidFill>
              <a:latin typeface="Figtree Black"/>
              <a:ea typeface="Figtree Black"/>
              <a:cs typeface="Figtree Black"/>
              <a:sym typeface="Figtree Black"/>
            </a:endParaRPr>
          </a:p>
        </p:txBody>
      </p:sp>
      <p:sp>
        <p:nvSpPr>
          <p:cNvPr id="621" name="Google Shape;621;p37"/>
          <p:cNvSpPr txBox="1"/>
          <p:nvPr/>
        </p:nvSpPr>
        <p:spPr>
          <a:xfrm flipH="1">
            <a:off x="1625127" y="1531297"/>
            <a:ext cx="1828800" cy="99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latin typeface="Sarabun"/>
                <a:ea typeface="Sarabun"/>
                <a:cs typeface="Sarabun"/>
                <a:sym typeface="Sarabun"/>
              </a:rPr>
              <a:t>Setting up snowflake users and </a:t>
            </a:r>
            <a:r>
              <a:rPr lang="en" sz="1300">
                <a:latin typeface="Sarabun"/>
                <a:ea typeface="Sarabun"/>
                <a:cs typeface="Sarabun"/>
                <a:sym typeface="Sarabun"/>
              </a:rPr>
              <a:t> </a:t>
            </a:r>
            <a:r>
              <a:rPr b="1" lang="en" sz="1300">
                <a:latin typeface="Sarabun"/>
                <a:ea typeface="Sarabun"/>
                <a:cs typeface="Sarabun"/>
                <a:sym typeface="Sarabun"/>
              </a:rPr>
              <a:t>Loading </a:t>
            </a:r>
            <a:r>
              <a:rPr lang="en" sz="1300">
                <a:latin typeface="Sarabun"/>
                <a:ea typeface="Sarabun"/>
                <a:cs typeface="Sarabun"/>
                <a:sym typeface="Sarabun"/>
              </a:rPr>
              <a:t> Data</a:t>
            </a:r>
            <a:endParaRPr b="1" sz="1200">
              <a:solidFill>
                <a:schemeClr val="dk1"/>
              </a:solidFill>
              <a:latin typeface="Sarabun"/>
              <a:ea typeface="Sarabun"/>
              <a:cs typeface="Sarabun"/>
              <a:sym typeface="Sarabun"/>
            </a:endParaRPr>
          </a:p>
        </p:txBody>
      </p:sp>
      <p:sp>
        <p:nvSpPr>
          <p:cNvPr id="622" name="Google Shape;622;p37"/>
          <p:cNvSpPr/>
          <p:nvPr/>
        </p:nvSpPr>
        <p:spPr>
          <a:xfrm>
            <a:off x="2972550" y="3709981"/>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Figtree Black"/>
                <a:ea typeface="Figtree Black"/>
                <a:cs typeface="Figtree Black"/>
                <a:sym typeface="Figtree Black"/>
              </a:rPr>
              <a:t>Sprint 3: 2 Weeks</a:t>
            </a:r>
            <a:endParaRPr sz="1500">
              <a:solidFill>
                <a:schemeClr val="dk1"/>
              </a:solidFill>
              <a:latin typeface="Figtree Black"/>
              <a:ea typeface="Figtree Black"/>
              <a:cs typeface="Figtree Black"/>
              <a:sym typeface="Figtree Black"/>
            </a:endParaRPr>
          </a:p>
        </p:txBody>
      </p:sp>
      <p:sp>
        <p:nvSpPr>
          <p:cNvPr id="623" name="Google Shape;623;p37"/>
          <p:cNvSpPr/>
          <p:nvPr/>
        </p:nvSpPr>
        <p:spPr>
          <a:xfrm>
            <a:off x="5785725" y="3690762"/>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gtree Black"/>
                <a:ea typeface="Figtree Black"/>
                <a:cs typeface="Figtree Black"/>
                <a:sym typeface="Figtree Black"/>
              </a:rPr>
              <a:t>Sprint 5: 2 Weeks </a:t>
            </a:r>
            <a:endParaRPr sz="1500">
              <a:solidFill>
                <a:schemeClr val="dk1"/>
              </a:solidFill>
              <a:latin typeface="Figtree Black"/>
              <a:ea typeface="Figtree Black"/>
              <a:cs typeface="Figtree Black"/>
              <a:sym typeface="Figtree Black"/>
            </a:endParaRPr>
          </a:p>
        </p:txBody>
      </p:sp>
      <p:sp>
        <p:nvSpPr>
          <p:cNvPr id="624" name="Google Shape;624;p37"/>
          <p:cNvSpPr/>
          <p:nvPr/>
        </p:nvSpPr>
        <p:spPr>
          <a:xfrm>
            <a:off x="4434004" y="1204609"/>
            <a:ext cx="1795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4: 1 Week</a:t>
            </a:r>
            <a:endParaRPr sz="1500">
              <a:solidFill>
                <a:schemeClr val="dk1"/>
              </a:solidFill>
              <a:latin typeface="Figtree Black"/>
              <a:ea typeface="Figtree Black"/>
              <a:cs typeface="Figtree Black"/>
              <a:sym typeface="Figtree Black"/>
            </a:endParaRPr>
          </a:p>
        </p:txBody>
      </p:sp>
      <p:sp>
        <p:nvSpPr>
          <p:cNvPr id="625" name="Google Shape;625;p37"/>
          <p:cNvSpPr/>
          <p:nvPr/>
        </p:nvSpPr>
        <p:spPr>
          <a:xfrm>
            <a:off x="7179572" y="1204605"/>
            <a:ext cx="1921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gtree Black"/>
                <a:ea typeface="Figtree Black"/>
                <a:cs typeface="Figtree Black"/>
                <a:sym typeface="Figtree Black"/>
              </a:rPr>
              <a:t>Sprint 6: 2 Weeks </a:t>
            </a:r>
            <a:endParaRPr sz="1500">
              <a:solidFill>
                <a:schemeClr val="dk1"/>
              </a:solidFill>
              <a:latin typeface="Figtree Black"/>
              <a:ea typeface="Figtree Black"/>
              <a:cs typeface="Figtree Black"/>
              <a:sym typeface="Figtree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8"/>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631" name="Google Shape;631;p38"/>
          <p:cNvSpPr txBox="1"/>
          <p:nvPr>
            <p:ph type="title"/>
          </p:nvPr>
        </p:nvSpPr>
        <p:spPr>
          <a:xfrm>
            <a:off x="3842100" y="2026275"/>
            <a:ext cx="5231400" cy="178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Product and Sprint Backlog + Burndown Chart</a:t>
            </a:r>
            <a:endParaRPr/>
          </a:p>
        </p:txBody>
      </p:sp>
      <p:sp>
        <p:nvSpPr>
          <p:cNvPr id="632" name="Google Shape;632;p38"/>
          <p:cNvSpPr txBox="1"/>
          <p:nvPr>
            <p:ph idx="2" type="title"/>
          </p:nvPr>
        </p:nvSpPr>
        <p:spPr>
          <a:xfrm>
            <a:off x="7411975" y="9460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33" name="Google Shape;633;p38"/>
          <p:cNvGrpSpPr/>
          <p:nvPr/>
        </p:nvGrpSpPr>
        <p:grpSpPr>
          <a:xfrm>
            <a:off x="-876450" y="1403276"/>
            <a:ext cx="4482703" cy="6005173"/>
            <a:chOff x="3554925" y="1032850"/>
            <a:chExt cx="1590175" cy="2130325"/>
          </a:xfrm>
        </p:grpSpPr>
        <p:sp>
          <p:nvSpPr>
            <p:cNvPr id="634" name="Google Shape;634;p38"/>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8"/>
          <p:cNvGrpSpPr/>
          <p:nvPr/>
        </p:nvGrpSpPr>
        <p:grpSpPr>
          <a:xfrm rot="-497935">
            <a:off x="1052223" y="579949"/>
            <a:ext cx="625347" cy="894703"/>
            <a:chOff x="2381175" y="4061600"/>
            <a:chExt cx="360900" cy="516350"/>
          </a:xfrm>
        </p:grpSpPr>
        <p:sp>
          <p:nvSpPr>
            <p:cNvPr id="737" name="Google Shape;737;p38"/>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8"/>
          <p:cNvGrpSpPr/>
          <p:nvPr/>
        </p:nvGrpSpPr>
        <p:grpSpPr>
          <a:xfrm flipH="1">
            <a:off x="3842111" y="743592"/>
            <a:ext cx="1018767" cy="837885"/>
            <a:chOff x="748250" y="3297050"/>
            <a:chExt cx="917725" cy="723625"/>
          </a:xfrm>
        </p:grpSpPr>
        <p:sp>
          <p:nvSpPr>
            <p:cNvPr id="742" name="Google Shape;742;p38"/>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9"/>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752" name="Google Shape;752;p39"/>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753" name="Google Shape;753;p39"/>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754" name="Google Shape;754;p39"/>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755" name="Google Shape;755;p39"/>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756" name="Google Shape;756;p39"/>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757" name="Google Shape;757;p39"/>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758" name="Google Shape;758;p39"/>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2"/>
                </a:solidFill>
                <a:latin typeface="Figtree Black"/>
                <a:ea typeface="Figtree Black"/>
                <a:cs typeface="Figtree Black"/>
                <a:sym typeface="Figtree Black"/>
              </a:rPr>
              <a:t>Sprint 1 - Identify Reporting Needs</a:t>
            </a:r>
            <a:endParaRPr>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0"/>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764" name="Google Shape;764;p40"/>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765" name="Google Shape;765;p40"/>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34885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55</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06175">
                <a:tc>
                  <a:txBody>
                    <a:bodyPr/>
                    <a:lstStyle/>
                    <a:p>
                      <a:pPr indent="0" lvl="0" marL="0" rtl="0" algn="ctr">
                        <a:spcBef>
                          <a:spcPts val="0"/>
                        </a:spcBef>
                        <a:spcAft>
                          <a:spcPts val="0"/>
                        </a:spcAft>
                        <a:buNone/>
                      </a:pPr>
                      <a:r>
                        <a:rPr b="1" lang="en" sz="1800">
                          <a:latin typeface="Sarabun"/>
                          <a:ea typeface="Sarabun"/>
                          <a:cs typeface="Sarabun"/>
                          <a:sym typeface="Sarabun"/>
                        </a:rPr>
                        <a:t>2</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68</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66" name="Google Shape;766;p40"/>
          <p:cNvPicPr preferRelativeResize="0"/>
          <p:nvPr/>
        </p:nvPicPr>
        <p:blipFill>
          <a:blip r:embed="rId4">
            <a:alphaModFix/>
          </a:blip>
          <a:stretch>
            <a:fillRect/>
          </a:stretch>
        </p:blipFill>
        <p:spPr>
          <a:xfrm>
            <a:off x="5488334" y="1232983"/>
            <a:ext cx="1375684" cy="1035975"/>
          </a:xfrm>
          <a:prstGeom prst="rect">
            <a:avLst/>
          </a:prstGeom>
          <a:noFill/>
          <a:ln>
            <a:noFill/>
          </a:ln>
        </p:spPr>
      </p:pic>
      <p:pic>
        <p:nvPicPr>
          <p:cNvPr id="767" name="Google Shape;767;p40"/>
          <p:cNvPicPr preferRelativeResize="0"/>
          <p:nvPr/>
        </p:nvPicPr>
        <p:blipFill>
          <a:blip r:embed="rId5">
            <a:alphaModFix/>
          </a:blip>
          <a:stretch>
            <a:fillRect/>
          </a:stretch>
        </p:blipFill>
        <p:spPr>
          <a:xfrm>
            <a:off x="2300917" y="1232981"/>
            <a:ext cx="1464402" cy="1035975"/>
          </a:xfrm>
          <a:prstGeom prst="rect">
            <a:avLst/>
          </a:prstGeom>
          <a:noFill/>
          <a:ln>
            <a:noFill/>
          </a:ln>
        </p:spPr>
      </p:pic>
      <p:pic>
        <p:nvPicPr>
          <p:cNvPr id="768" name="Google Shape;768;p40"/>
          <p:cNvPicPr preferRelativeResize="0"/>
          <p:nvPr/>
        </p:nvPicPr>
        <p:blipFill>
          <a:blip r:embed="rId6">
            <a:alphaModFix/>
          </a:blip>
          <a:stretch>
            <a:fillRect/>
          </a:stretch>
        </p:blipFill>
        <p:spPr>
          <a:xfrm>
            <a:off x="3814278" y="1232981"/>
            <a:ext cx="1625075" cy="1035975"/>
          </a:xfrm>
          <a:prstGeom prst="rect">
            <a:avLst/>
          </a:prstGeom>
          <a:noFill/>
          <a:ln>
            <a:noFill/>
          </a:ln>
        </p:spPr>
      </p:pic>
      <p:pic>
        <p:nvPicPr>
          <p:cNvPr id="769" name="Google Shape;769;p40"/>
          <p:cNvPicPr preferRelativeResize="0"/>
          <p:nvPr/>
        </p:nvPicPr>
        <p:blipFill>
          <a:blip r:embed="rId7">
            <a:alphaModFix/>
          </a:blip>
          <a:stretch>
            <a:fillRect/>
          </a:stretch>
        </p:blipFill>
        <p:spPr>
          <a:xfrm>
            <a:off x="505002" y="1245806"/>
            <a:ext cx="1609920" cy="1150525"/>
          </a:xfrm>
          <a:prstGeom prst="rect">
            <a:avLst/>
          </a:prstGeom>
          <a:noFill/>
          <a:ln cap="flat" cmpd="sng" w="9525">
            <a:solidFill>
              <a:srgbClr val="000000"/>
            </a:solidFill>
            <a:prstDash val="solid"/>
            <a:round/>
            <a:headEnd len="sm" w="sm" type="none"/>
            <a:tailEnd len="sm" w="sm" type="none"/>
          </a:ln>
        </p:spPr>
      </p:pic>
      <p:pic>
        <p:nvPicPr>
          <p:cNvPr id="770" name="Google Shape;770;p40"/>
          <p:cNvPicPr preferRelativeResize="0"/>
          <p:nvPr/>
        </p:nvPicPr>
        <p:blipFill>
          <a:blip r:embed="rId8">
            <a:alphaModFix/>
          </a:blip>
          <a:stretch>
            <a:fillRect/>
          </a:stretch>
        </p:blipFill>
        <p:spPr>
          <a:xfrm>
            <a:off x="6912985" y="1245806"/>
            <a:ext cx="1464400" cy="1010321"/>
          </a:xfrm>
          <a:prstGeom prst="rect">
            <a:avLst/>
          </a:prstGeom>
          <a:noFill/>
          <a:ln>
            <a:noFill/>
          </a:ln>
        </p:spPr>
      </p:pic>
      <p:pic>
        <p:nvPicPr>
          <p:cNvPr id="771" name="Google Shape;771;p40"/>
          <p:cNvPicPr preferRelativeResize="0"/>
          <p:nvPr/>
        </p:nvPicPr>
        <p:blipFill>
          <a:blip r:embed="rId9">
            <a:alphaModFix/>
          </a:blip>
          <a:stretch>
            <a:fillRect/>
          </a:stretch>
        </p:blipFill>
        <p:spPr>
          <a:xfrm>
            <a:off x="506793" y="2991225"/>
            <a:ext cx="1625075" cy="1190079"/>
          </a:xfrm>
          <a:prstGeom prst="rect">
            <a:avLst/>
          </a:prstGeom>
          <a:noFill/>
          <a:ln cap="flat" cmpd="sng" w="9525">
            <a:solidFill>
              <a:srgbClr val="000000"/>
            </a:solidFill>
            <a:prstDash val="solid"/>
            <a:round/>
            <a:headEnd len="sm" w="sm" type="none"/>
            <a:tailEnd len="sm" w="sm" type="none"/>
          </a:ln>
        </p:spPr>
      </p:pic>
      <p:pic>
        <p:nvPicPr>
          <p:cNvPr descr="A black background with white text&#10;&#10;Description automatically generated" id="772" name="Google Shape;772;p40"/>
          <p:cNvPicPr preferRelativeResize="0"/>
          <p:nvPr/>
        </p:nvPicPr>
        <p:blipFill>
          <a:blip r:embed="rId10">
            <a:alphaModFix/>
          </a:blip>
          <a:stretch>
            <a:fillRect/>
          </a:stretch>
        </p:blipFill>
        <p:spPr>
          <a:xfrm>
            <a:off x="3802134" y="4187431"/>
            <a:ext cx="1464400" cy="788500"/>
          </a:xfrm>
          <a:prstGeom prst="rect">
            <a:avLst/>
          </a:prstGeom>
          <a:noFill/>
          <a:ln>
            <a:noFill/>
          </a:ln>
        </p:spPr>
      </p:pic>
      <p:pic>
        <p:nvPicPr>
          <p:cNvPr descr="A screenshot of a phone&#10;&#10;Description automatically generated" id="773" name="Google Shape;773;p40"/>
          <p:cNvPicPr preferRelativeResize="0"/>
          <p:nvPr/>
        </p:nvPicPr>
        <p:blipFill>
          <a:blip r:embed="rId11">
            <a:alphaModFix/>
          </a:blip>
          <a:stretch>
            <a:fillRect/>
          </a:stretch>
        </p:blipFill>
        <p:spPr>
          <a:xfrm>
            <a:off x="6775884" y="4128006"/>
            <a:ext cx="1601775" cy="834225"/>
          </a:xfrm>
          <a:prstGeom prst="rect">
            <a:avLst/>
          </a:prstGeom>
          <a:noFill/>
          <a:ln>
            <a:noFill/>
          </a:ln>
        </p:spPr>
      </p:pic>
      <p:pic>
        <p:nvPicPr>
          <p:cNvPr descr="A black background with white text&#10;&#10;Description automatically generated" id="774" name="Google Shape;774;p40"/>
          <p:cNvPicPr preferRelativeResize="0"/>
          <p:nvPr/>
        </p:nvPicPr>
        <p:blipFill>
          <a:blip r:embed="rId12">
            <a:alphaModFix/>
          </a:blip>
          <a:stretch>
            <a:fillRect/>
          </a:stretch>
        </p:blipFill>
        <p:spPr>
          <a:xfrm>
            <a:off x="2239319" y="3375897"/>
            <a:ext cx="1488075" cy="748525"/>
          </a:xfrm>
          <a:prstGeom prst="rect">
            <a:avLst/>
          </a:prstGeom>
          <a:noFill/>
          <a:ln>
            <a:noFill/>
          </a:ln>
        </p:spPr>
      </p:pic>
      <p:pic>
        <p:nvPicPr>
          <p:cNvPr descr="A black background with white text&#10;&#10;Description automatically generated" id="775" name="Google Shape;775;p40"/>
          <p:cNvPicPr preferRelativeResize="0"/>
          <p:nvPr/>
        </p:nvPicPr>
        <p:blipFill>
          <a:blip r:embed="rId13">
            <a:alphaModFix/>
          </a:blip>
          <a:stretch>
            <a:fillRect/>
          </a:stretch>
        </p:blipFill>
        <p:spPr>
          <a:xfrm>
            <a:off x="6768634" y="3382203"/>
            <a:ext cx="1601766" cy="693393"/>
          </a:xfrm>
          <a:prstGeom prst="rect">
            <a:avLst/>
          </a:prstGeom>
          <a:noFill/>
          <a:ln>
            <a:noFill/>
          </a:ln>
        </p:spPr>
      </p:pic>
      <p:pic>
        <p:nvPicPr>
          <p:cNvPr descr="A black background with white text&#10;&#10;Description automatically generated" id="776" name="Google Shape;776;p40"/>
          <p:cNvPicPr preferRelativeResize="0"/>
          <p:nvPr/>
        </p:nvPicPr>
        <p:blipFill>
          <a:blip r:embed="rId14">
            <a:alphaModFix/>
          </a:blip>
          <a:stretch>
            <a:fillRect/>
          </a:stretch>
        </p:blipFill>
        <p:spPr>
          <a:xfrm>
            <a:off x="5354162" y="3382206"/>
            <a:ext cx="1338825" cy="752200"/>
          </a:xfrm>
          <a:prstGeom prst="rect">
            <a:avLst/>
          </a:prstGeom>
          <a:noFill/>
          <a:ln>
            <a:noFill/>
          </a:ln>
        </p:spPr>
      </p:pic>
      <p:pic>
        <p:nvPicPr>
          <p:cNvPr descr="A black background with white text&#10;&#10;Description automatically generated" id="777" name="Google Shape;777;p40"/>
          <p:cNvPicPr preferRelativeResize="0"/>
          <p:nvPr/>
        </p:nvPicPr>
        <p:blipFill>
          <a:blip r:embed="rId15">
            <a:alphaModFix/>
          </a:blip>
          <a:stretch>
            <a:fillRect/>
          </a:stretch>
        </p:blipFill>
        <p:spPr>
          <a:xfrm>
            <a:off x="2232234" y="4181030"/>
            <a:ext cx="1488075" cy="788500"/>
          </a:xfrm>
          <a:prstGeom prst="rect">
            <a:avLst/>
          </a:prstGeom>
          <a:noFill/>
          <a:ln>
            <a:noFill/>
          </a:ln>
        </p:spPr>
      </p:pic>
      <p:pic>
        <p:nvPicPr>
          <p:cNvPr descr="A black background with white text&#10;&#10;Description automatically generated" id="778" name="Google Shape;778;p40"/>
          <p:cNvPicPr preferRelativeResize="0"/>
          <p:nvPr/>
        </p:nvPicPr>
        <p:blipFill>
          <a:blip r:embed="rId16">
            <a:alphaModFix/>
          </a:blip>
          <a:stretch>
            <a:fillRect/>
          </a:stretch>
        </p:blipFill>
        <p:spPr>
          <a:xfrm>
            <a:off x="5348359" y="4187431"/>
            <a:ext cx="1338825" cy="774800"/>
          </a:xfrm>
          <a:prstGeom prst="rect">
            <a:avLst/>
          </a:prstGeom>
          <a:noFill/>
          <a:ln>
            <a:noFill/>
          </a:ln>
        </p:spPr>
      </p:pic>
      <p:pic>
        <p:nvPicPr>
          <p:cNvPr descr="A screenshot of a phone&#10;&#10;Description automatically generated" id="779" name="Google Shape;779;p40"/>
          <p:cNvPicPr preferRelativeResize="0"/>
          <p:nvPr/>
        </p:nvPicPr>
        <p:blipFill>
          <a:blip r:embed="rId11">
            <a:alphaModFix/>
          </a:blip>
          <a:stretch>
            <a:fillRect/>
          </a:stretch>
        </p:blipFill>
        <p:spPr>
          <a:xfrm>
            <a:off x="6906009" y="2563431"/>
            <a:ext cx="1464400" cy="752200"/>
          </a:xfrm>
          <a:prstGeom prst="rect">
            <a:avLst/>
          </a:prstGeom>
          <a:noFill/>
          <a:ln cap="flat" cmpd="sng" w="9525">
            <a:solidFill>
              <a:srgbClr val="FF6B65"/>
            </a:solidFill>
            <a:prstDash val="solid"/>
            <a:round/>
            <a:headEnd len="sm" w="sm" type="none"/>
            <a:tailEnd len="sm" w="sm" type="none"/>
          </a:ln>
        </p:spPr>
      </p:pic>
      <p:pic>
        <p:nvPicPr>
          <p:cNvPr descr="A black background with white text&#10;&#10;Description automatically generated" id="780" name="Google Shape;780;p40"/>
          <p:cNvPicPr preferRelativeResize="0"/>
          <p:nvPr/>
        </p:nvPicPr>
        <p:blipFill>
          <a:blip r:embed="rId17">
            <a:alphaModFix/>
          </a:blip>
          <a:stretch>
            <a:fillRect/>
          </a:stretch>
        </p:blipFill>
        <p:spPr>
          <a:xfrm>
            <a:off x="3779479" y="2561581"/>
            <a:ext cx="1488075" cy="769450"/>
          </a:xfrm>
          <a:prstGeom prst="rect">
            <a:avLst/>
          </a:prstGeom>
          <a:noFill/>
          <a:ln>
            <a:noFill/>
          </a:ln>
        </p:spPr>
      </p:pic>
      <p:pic>
        <p:nvPicPr>
          <p:cNvPr descr="A black background with white text&#10;&#10;Description automatically generated" id="781" name="Google Shape;781;p40"/>
          <p:cNvPicPr preferRelativeResize="0"/>
          <p:nvPr/>
        </p:nvPicPr>
        <p:blipFill>
          <a:blip r:embed="rId14">
            <a:alphaModFix/>
          </a:blip>
          <a:stretch>
            <a:fillRect/>
          </a:stretch>
        </p:blipFill>
        <p:spPr>
          <a:xfrm>
            <a:off x="3818783" y="3368036"/>
            <a:ext cx="1451075" cy="752200"/>
          </a:xfrm>
          <a:prstGeom prst="rect">
            <a:avLst/>
          </a:prstGeom>
          <a:noFill/>
          <a:ln>
            <a:noFill/>
          </a:ln>
        </p:spPr>
      </p:pic>
      <p:pic>
        <p:nvPicPr>
          <p:cNvPr descr="A screenshot of a phone&#10;&#10;Description automatically generated" id="782" name="Google Shape;782;p40"/>
          <p:cNvPicPr preferRelativeResize="0"/>
          <p:nvPr/>
        </p:nvPicPr>
        <p:blipFill>
          <a:blip r:embed="rId18">
            <a:alphaModFix/>
          </a:blip>
          <a:stretch>
            <a:fillRect/>
          </a:stretch>
        </p:blipFill>
        <p:spPr>
          <a:xfrm>
            <a:off x="2232235" y="2552056"/>
            <a:ext cx="1488075" cy="788500"/>
          </a:xfrm>
          <a:prstGeom prst="rect">
            <a:avLst/>
          </a:prstGeom>
          <a:noFill/>
          <a:ln>
            <a:noFill/>
          </a:ln>
        </p:spPr>
      </p:pic>
      <p:pic>
        <p:nvPicPr>
          <p:cNvPr descr="A black background with white text&#10;&#10;Description automatically generated" id="783" name="Google Shape;783;p40"/>
          <p:cNvPicPr preferRelativeResize="0"/>
          <p:nvPr/>
        </p:nvPicPr>
        <p:blipFill>
          <a:blip r:embed="rId19">
            <a:alphaModFix/>
          </a:blip>
          <a:stretch>
            <a:fillRect/>
          </a:stretch>
        </p:blipFill>
        <p:spPr>
          <a:xfrm>
            <a:off x="5354149" y="2563441"/>
            <a:ext cx="1451089" cy="765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1"/>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789" name="Google Shape;789;p41"/>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790" name="Google Shape;790;p41"/>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t>
                      </a:r>
                      <a:r>
                        <a:rPr b="1" lang="en" sz="1300" u="sng">
                          <a:solidFill>
                            <a:schemeClr val="accent6"/>
                          </a:solidFill>
                          <a:latin typeface="Sarabun"/>
                          <a:ea typeface="Sarabun"/>
                          <a:cs typeface="Sarabun"/>
                          <a:sym typeface="Sarabun"/>
                        </a:rPr>
                        <a:t>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the Reporting Needs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Cohesive Understanding</a:t>
                      </a:r>
                      <a:r>
                        <a:rPr lang="en" sz="1100">
                          <a:solidFill>
                            <a:schemeClr val="dk1"/>
                          </a:solidFill>
                          <a:latin typeface="Sarabun"/>
                          <a:ea typeface="Sarabun"/>
                          <a:cs typeface="Sarabun"/>
                          <a:sym typeface="Sarabun"/>
                        </a:rPr>
                        <a:t> of</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Technical Tools</a:t>
                      </a:r>
                      <a:r>
                        <a:rPr lang="en" sz="1100">
                          <a:solidFill>
                            <a:schemeClr val="dk1"/>
                          </a:solidFill>
                          <a:latin typeface="Sarabun"/>
                          <a:ea typeface="Sarabun"/>
                          <a:cs typeface="Sarabun"/>
                          <a:sym typeface="Sarabun"/>
                        </a:rPr>
                        <a:t> Used during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Development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Ideate and Organise</a:t>
                      </a:r>
                      <a:r>
                        <a:rPr lang="en" sz="1100">
                          <a:solidFill>
                            <a:schemeClr val="dk1"/>
                          </a:solidFill>
                          <a:latin typeface="Sarabun"/>
                          <a:ea typeface="Sarabun"/>
                          <a:cs typeface="Sarabun"/>
                          <a:sym typeface="Sarabun"/>
                        </a:rPr>
                        <a:t>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Development Flow</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Plan out</a:t>
                      </a:r>
                      <a:r>
                        <a:rPr lang="en" sz="1100">
                          <a:solidFill>
                            <a:schemeClr val="dk1"/>
                          </a:solidFill>
                          <a:latin typeface="Sarabun"/>
                          <a:ea typeface="Sarabun"/>
                          <a:cs typeface="Sarabun"/>
                          <a:sym typeface="Sarabun"/>
                        </a:rPr>
                        <a:t> Scrum Master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Rotations</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Owner Provided a List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O f Product Backlog Items to</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Complete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Setup</a:t>
                      </a:r>
                      <a:r>
                        <a:rPr lang="en" sz="1100">
                          <a:solidFill>
                            <a:schemeClr val="dk1"/>
                          </a:solidFill>
                          <a:latin typeface="Sarabun"/>
                          <a:ea typeface="Sarabun"/>
                          <a:cs typeface="Sarabun"/>
                          <a:sym typeface="Sarabun"/>
                        </a:rPr>
                        <a:t> of Trello Board by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creating </a:t>
                      </a:r>
                      <a:r>
                        <a:rPr b="1" lang="en" sz="1100">
                          <a:solidFill>
                            <a:schemeClr val="dk1"/>
                          </a:solidFill>
                          <a:latin typeface="Sarabun"/>
                          <a:ea typeface="Sarabun"/>
                          <a:cs typeface="Sarabun"/>
                          <a:sym typeface="Sarabun"/>
                        </a:rPr>
                        <a:t>Scrum Artifacts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(i.e. Sprint Backlog, Completed)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Added </a:t>
                      </a:r>
                      <a:r>
                        <a:rPr lang="en" sz="1100">
                          <a:solidFill>
                            <a:schemeClr val="dk1"/>
                          </a:solidFill>
                          <a:latin typeface="Sarabun"/>
                          <a:ea typeface="Sarabun"/>
                          <a:cs typeface="Sarabun"/>
                          <a:sym typeface="Sarabun"/>
                        </a:rPr>
                        <a:t>provided user stories/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epics from the provided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document</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91" name="Google Shape;791;p41"/>
          <p:cNvPicPr preferRelativeResize="0"/>
          <p:nvPr/>
        </p:nvPicPr>
        <p:blipFill>
          <a:blip r:embed="rId4">
            <a:alphaModFix/>
          </a:blip>
          <a:stretch>
            <a:fillRect/>
          </a:stretch>
        </p:blipFill>
        <p:spPr>
          <a:xfrm>
            <a:off x="1467580" y="2812444"/>
            <a:ext cx="1673525" cy="1066888"/>
          </a:xfrm>
          <a:prstGeom prst="rect">
            <a:avLst/>
          </a:prstGeom>
          <a:noFill/>
          <a:ln>
            <a:noFill/>
          </a:ln>
        </p:spPr>
      </p:pic>
      <p:pic>
        <p:nvPicPr>
          <p:cNvPr id="792" name="Google Shape;792;p41"/>
          <p:cNvPicPr preferRelativeResize="0"/>
          <p:nvPr/>
        </p:nvPicPr>
        <p:blipFill>
          <a:blip r:embed="rId5">
            <a:alphaModFix/>
          </a:blip>
          <a:stretch>
            <a:fillRect/>
          </a:stretch>
        </p:blipFill>
        <p:spPr>
          <a:xfrm>
            <a:off x="258452" y="1198642"/>
            <a:ext cx="1967222" cy="1254100"/>
          </a:xfrm>
          <a:prstGeom prst="rect">
            <a:avLst/>
          </a:prstGeom>
          <a:noFill/>
          <a:ln>
            <a:noFill/>
          </a:ln>
        </p:spPr>
      </p:pic>
      <p:pic>
        <p:nvPicPr>
          <p:cNvPr id="793" name="Google Shape;793;p41"/>
          <p:cNvPicPr preferRelativeResize="0"/>
          <p:nvPr/>
        </p:nvPicPr>
        <p:blipFill>
          <a:blip r:embed="rId6">
            <a:alphaModFix/>
          </a:blip>
          <a:stretch>
            <a:fillRect/>
          </a:stretch>
        </p:blipFill>
        <p:spPr>
          <a:xfrm>
            <a:off x="2950476" y="1097395"/>
            <a:ext cx="3572651" cy="1564150"/>
          </a:xfrm>
          <a:prstGeom prst="rect">
            <a:avLst/>
          </a:prstGeom>
          <a:noFill/>
          <a:ln cap="flat" cmpd="sng" w="9525">
            <a:solidFill>
              <a:srgbClr val="000000"/>
            </a:solidFill>
            <a:prstDash val="solid"/>
            <a:round/>
            <a:headEnd len="sm" w="sm" type="none"/>
            <a:tailEnd len="sm" w="sm" type="none"/>
          </a:ln>
        </p:spPr>
      </p:pic>
      <p:pic>
        <p:nvPicPr>
          <p:cNvPr id="794" name="Google Shape;794;p41"/>
          <p:cNvPicPr preferRelativeResize="0"/>
          <p:nvPr/>
        </p:nvPicPr>
        <p:blipFill>
          <a:blip r:embed="rId7">
            <a:alphaModFix/>
          </a:blip>
          <a:stretch>
            <a:fillRect/>
          </a:stretch>
        </p:blipFill>
        <p:spPr>
          <a:xfrm>
            <a:off x="4615796" y="2827825"/>
            <a:ext cx="1465718" cy="2170099"/>
          </a:xfrm>
          <a:prstGeom prst="rect">
            <a:avLst/>
          </a:prstGeom>
          <a:noFill/>
          <a:ln>
            <a:noFill/>
          </a:ln>
        </p:spPr>
      </p:pic>
      <p:pic>
        <p:nvPicPr>
          <p:cNvPr id="795" name="Google Shape;795;p41"/>
          <p:cNvPicPr preferRelativeResize="0"/>
          <p:nvPr/>
        </p:nvPicPr>
        <p:blipFill>
          <a:blip r:embed="rId8">
            <a:alphaModFix/>
          </a:blip>
          <a:stretch>
            <a:fillRect/>
          </a:stretch>
        </p:blipFill>
        <p:spPr>
          <a:xfrm>
            <a:off x="735317" y="4279900"/>
            <a:ext cx="3311876" cy="702250"/>
          </a:xfrm>
          <a:prstGeom prst="rect">
            <a:avLst/>
          </a:prstGeom>
          <a:noFill/>
          <a:ln cap="flat" cmpd="sng" w="9525">
            <a:solidFill>
              <a:srgbClr val="000000"/>
            </a:solidFill>
            <a:prstDash val="solid"/>
            <a:round/>
            <a:headEnd len="sm" w="sm" type="none"/>
            <a:tailEnd len="sm" w="sm" type="none"/>
          </a:ln>
        </p:spPr>
      </p:pic>
      <p:sp>
        <p:nvSpPr>
          <p:cNvPr id="796" name="Google Shape;796;p41"/>
          <p:cNvSpPr/>
          <p:nvPr/>
        </p:nvSpPr>
        <p:spPr>
          <a:xfrm>
            <a:off x="2386914" y="17255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797" name="Google Shape;797;p41"/>
          <p:cNvSpPr/>
          <p:nvPr/>
        </p:nvSpPr>
        <p:spPr>
          <a:xfrm rot="5400000">
            <a:off x="2162738" y="3957611"/>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798" name="Google Shape;798;p41"/>
          <p:cNvSpPr/>
          <p:nvPr/>
        </p:nvSpPr>
        <p:spPr>
          <a:xfrm>
            <a:off x="3667150" y="3579350"/>
            <a:ext cx="5916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2"/>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04" name="Google Shape;804;p42"/>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05" name="Google Shape;805;p42"/>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Used Northwind Traders Entity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Relationship Diagram to gain a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better</a:t>
                      </a:r>
                      <a:r>
                        <a:rPr b="1" lang="en" sz="1100">
                          <a:solidFill>
                            <a:schemeClr val="dk1"/>
                          </a:solidFill>
                          <a:latin typeface="Sarabun"/>
                          <a:ea typeface="Sarabun"/>
                          <a:cs typeface="Sarabun"/>
                          <a:sym typeface="Sarabun"/>
                        </a:rPr>
                        <a:t> visual </a:t>
                      </a:r>
                      <a:r>
                        <a:rPr b="1" lang="en" sz="1100">
                          <a:solidFill>
                            <a:schemeClr val="dk1"/>
                          </a:solidFill>
                          <a:latin typeface="Sarabun"/>
                          <a:ea typeface="Sarabun"/>
                          <a:cs typeface="Sarabun"/>
                          <a:sym typeface="Sarabun"/>
                        </a:rPr>
                        <a:t>understanding </a:t>
                      </a:r>
                      <a:r>
                        <a:rPr lang="en" sz="1100">
                          <a:solidFill>
                            <a:schemeClr val="dk1"/>
                          </a:solidFill>
                          <a:latin typeface="Sarabun"/>
                          <a:ea typeface="Sarabun"/>
                          <a:cs typeface="Sarabun"/>
                          <a:sym typeface="Sarabun"/>
                        </a:rPr>
                        <a:t>of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a:t>
                      </a:r>
                      <a:r>
                        <a:rPr lang="en" sz="1100">
                          <a:solidFill>
                            <a:schemeClr val="dk1"/>
                          </a:solidFill>
                          <a:latin typeface="Sarabun"/>
                          <a:ea typeface="Sarabun"/>
                          <a:cs typeface="Sarabun"/>
                          <a:sym typeface="Sarabun"/>
                        </a:rPr>
                        <a:t>oreign </a:t>
                      </a:r>
                      <a:r>
                        <a:rPr lang="en" sz="1100">
                          <a:solidFill>
                            <a:schemeClr val="dk1"/>
                          </a:solidFill>
                          <a:latin typeface="Sarabun"/>
                          <a:ea typeface="Sarabun"/>
                          <a:cs typeface="Sarabun"/>
                          <a:sym typeface="Sarabun"/>
                        </a:rPr>
                        <a:t>&amp; </a:t>
                      </a:r>
                      <a:r>
                        <a:rPr lang="en" sz="1100">
                          <a:solidFill>
                            <a:schemeClr val="dk1"/>
                          </a:solidFill>
                          <a:latin typeface="Sarabun"/>
                          <a:ea typeface="Sarabun"/>
                          <a:cs typeface="Sarabun"/>
                          <a:sym typeface="Sarabun"/>
                        </a:rPr>
                        <a:t>primary key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relationships </a:t>
                      </a:r>
                      <a:r>
                        <a:rPr lang="en" sz="1100">
                          <a:solidFill>
                            <a:schemeClr val="dk1"/>
                          </a:solidFill>
                          <a:latin typeface="Sarabun"/>
                          <a:ea typeface="Sarabun"/>
                          <a:cs typeface="Sarabun"/>
                          <a:sym typeface="Sarabun"/>
                        </a:rPr>
                        <a:t>between tables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However, since the task</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indicates table creation, this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item is not </a:t>
                      </a:r>
                      <a:r>
                        <a:rPr b="1" lang="en" sz="1100">
                          <a:solidFill>
                            <a:schemeClr val="dk1"/>
                          </a:solidFill>
                          <a:latin typeface="Sarabun"/>
                          <a:ea typeface="Sarabun"/>
                          <a:cs typeface="Sarabun"/>
                          <a:sym typeface="Sarabun"/>
                        </a:rPr>
                        <a:t>entirely complete</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After our team added all </a:t>
                      </a:r>
                      <a:r>
                        <a:rPr lang="en" sz="1100">
                          <a:solidFill>
                            <a:schemeClr val="dk1"/>
                          </a:solidFill>
                          <a:latin typeface="Sarabun"/>
                          <a:ea typeface="Sarabun"/>
                          <a:cs typeface="Sarabun"/>
                          <a:sym typeface="Sarabun"/>
                        </a:rPr>
                        <a:t>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then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use </a:t>
                      </a:r>
                      <a:r>
                        <a:rPr b="1" lang="en" sz="1100">
                          <a:solidFill>
                            <a:schemeClr val="dk1"/>
                          </a:solidFill>
                          <a:latin typeface="Sarabun"/>
                          <a:ea typeface="Sarabun"/>
                          <a:cs typeface="Sarabun"/>
                          <a:sym typeface="Sarabun"/>
                        </a:rPr>
                        <a:t>‘Poker Estimate’</a:t>
                      </a:r>
                      <a:r>
                        <a:rPr lang="en" sz="1100">
                          <a:solidFill>
                            <a:schemeClr val="dk1"/>
                          </a:solidFill>
                          <a:latin typeface="Sarabun"/>
                          <a:ea typeface="Sarabun"/>
                          <a:cs typeface="Sarabun"/>
                          <a:sym typeface="Sarabun"/>
                        </a:rPr>
                        <a:t>, adhering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fibonacci sequence, 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indicate the </a:t>
                      </a:r>
                      <a:r>
                        <a:rPr b="1" lang="en" sz="1100">
                          <a:solidFill>
                            <a:schemeClr val="dk1"/>
                          </a:solidFill>
                          <a:latin typeface="Sarabun"/>
                          <a:ea typeface="Sarabun"/>
                          <a:cs typeface="Sarabun"/>
                          <a:sym typeface="Sarabun"/>
                        </a:rPr>
                        <a:t>importance</a:t>
                      </a:r>
                      <a:r>
                        <a:rPr lang="en" sz="1100">
                          <a:solidFill>
                            <a:schemeClr val="dk1"/>
                          </a:solidFill>
                          <a:latin typeface="Sarabun"/>
                          <a:ea typeface="Sarabun"/>
                          <a:cs typeface="Sarabun"/>
                          <a:sym typeface="Sarabun"/>
                        </a:rPr>
                        <a:t> of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will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be working on during the next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sprint.</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06" name="Google Shape;806;p42"/>
          <p:cNvSpPr/>
          <p:nvPr/>
        </p:nvSpPr>
        <p:spPr>
          <a:xfrm>
            <a:off x="2703540" y="16872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07" name="Google Shape;807;p42"/>
          <p:cNvPicPr preferRelativeResize="0"/>
          <p:nvPr/>
        </p:nvPicPr>
        <p:blipFill>
          <a:blip r:embed="rId4">
            <a:alphaModFix/>
          </a:blip>
          <a:stretch>
            <a:fillRect/>
          </a:stretch>
        </p:blipFill>
        <p:spPr>
          <a:xfrm>
            <a:off x="732822" y="1192223"/>
            <a:ext cx="1778575" cy="1339361"/>
          </a:xfrm>
          <a:prstGeom prst="rect">
            <a:avLst/>
          </a:prstGeom>
          <a:noFill/>
          <a:ln>
            <a:noFill/>
          </a:ln>
        </p:spPr>
      </p:pic>
      <p:pic>
        <p:nvPicPr>
          <p:cNvPr id="808" name="Google Shape;808;p42"/>
          <p:cNvPicPr preferRelativeResize="0"/>
          <p:nvPr/>
        </p:nvPicPr>
        <p:blipFill>
          <a:blip r:embed="rId5">
            <a:alphaModFix/>
          </a:blip>
          <a:stretch>
            <a:fillRect/>
          </a:stretch>
        </p:blipFill>
        <p:spPr>
          <a:xfrm>
            <a:off x="231375" y="3135100"/>
            <a:ext cx="1841575" cy="1339350"/>
          </a:xfrm>
          <a:prstGeom prst="rect">
            <a:avLst/>
          </a:prstGeom>
          <a:noFill/>
          <a:ln>
            <a:noFill/>
          </a:ln>
        </p:spPr>
      </p:pic>
      <p:pic>
        <p:nvPicPr>
          <p:cNvPr id="809" name="Google Shape;809;p42"/>
          <p:cNvPicPr preferRelativeResize="0"/>
          <p:nvPr/>
        </p:nvPicPr>
        <p:blipFill>
          <a:blip r:embed="rId6">
            <a:alphaModFix/>
          </a:blip>
          <a:stretch>
            <a:fillRect/>
          </a:stretch>
        </p:blipFill>
        <p:spPr>
          <a:xfrm>
            <a:off x="3256300" y="1074475"/>
            <a:ext cx="2902965" cy="1564150"/>
          </a:xfrm>
          <a:prstGeom prst="rect">
            <a:avLst/>
          </a:prstGeom>
          <a:noFill/>
          <a:ln cap="flat" cmpd="sng" w="9525">
            <a:solidFill>
              <a:srgbClr val="000000"/>
            </a:solidFill>
            <a:prstDash val="solid"/>
            <a:round/>
            <a:headEnd len="sm" w="sm" type="none"/>
            <a:tailEnd len="sm" w="sm" type="none"/>
          </a:ln>
        </p:spPr>
      </p:pic>
      <p:sp>
        <p:nvSpPr>
          <p:cNvPr id="810" name="Google Shape;810;p42"/>
          <p:cNvSpPr/>
          <p:nvPr/>
        </p:nvSpPr>
        <p:spPr>
          <a:xfrm>
            <a:off x="2149777" y="36661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11" name="Google Shape;811;p42"/>
          <p:cNvPicPr preferRelativeResize="0"/>
          <p:nvPr/>
        </p:nvPicPr>
        <p:blipFill>
          <a:blip r:embed="rId7">
            <a:alphaModFix/>
          </a:blip>
          <a:stretch>
            <a:fillRect/>
          </a:stretch>
        </p:blipFill>
        <p:spPr>
          <a:xfrm>
            <a:off x="2654657" y="2985624"/>
            <a:ext cx="3919500" cy="1669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60" name="Google Shape;260;p25"/>
          <p:cNvSpPr txBox="1"/>
          <p:nvPr>
            <p:ph idx="2" type="title"/>
          </p:nvPr>
        </p:nvSpPr>
        <p:spPr>
          <a:xfrm>
            <a:off x="184227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1" name="Google Shape;261;p25"/>
          <p:cNvSpPr txBox="1"/>
          <p:nvPr>
            <p:ph idx="3" type="title"/>
          </p:nvPr>
        </p:nvSpPr>
        <p:spPr>
          <a:xfrm>
            <a:off x="1842279"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2" name="Google Shape;262;p25"/>
          <p:cNvSpPr txBox="1"/>
          <p:nvPr>
            <p:ph idx="4" type="title"/>
          </p:nvPr>
        </p:nvSpPr>
        <p:spPr>
          <a:xfrm>
            <a:off x="4204654"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3" name="Google Shape;263;p25"/>
          <p:cNvSpPr txBox="1"/>
          <p:nvPr>
            <p:ph idx="5" type="title"/>
          </p:nvPr>
        </p:nvSpPr>
        <p:spPr>
          <a:xfrm>
            <a:off x="4204654"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64" name="Google Shape;264;p25"/>
          <p:cNvSpPr txBox="1"/>
          <p:nvPr>
            <p:ph idx="6" type="title"/>
          </p:nvPr>
        </p:nvSpPr>
        <p:spPr>
          <a:xfrm>
            <a:off x="656702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5" name="Google Shape;265;p25"/>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Insights</a:t>
            </a:r>
            <a:endParaRPr/>
          </a:p>
        </p:txBody>
      </p:sp>
      <p:sp>
        <p:nvSpPr>
          <p:cNvPr id="266" name="Google Shape;266;p25"/>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267" name="Google Shape;267;p25"/>
          <p:cNvSpPr txBox="1"/>
          <p:nvPr>
            <p:ph idx="9" type="subTitle"/>
          </p:nvPr>
        </p:nvSpPr>
        <p:spPr>
          <a:xfrm>
            <a:off x="5741425" y="2064875"/>
            <a:ext cx="23859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and Sprint Backlog + Burndown Chart</a:t>
            </a:r>
            <a:endParaRPr/>
          </a:p>
        </p:txBody>
      </p:sp>
      <p:sp>
        <p:nvSpPr>
          <p:cNvPr id="268" name="Google Shape;268;p25"/>
          <p:cNvSpPr txBox="1"/>
          <p:nvPr>
            <p:ph idx="14" type="subTitle"/>
          </p:nvPr>
        </p:nvSpPr>
        <p:spPr>
          <a:xfrm>
            <a:off x="3614400" y="3853100"/>
            <a:ext cx="20658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Individual Presentation</a:t>
            </a:r>
            <a:endParaRPr/>
          </a:p>
        </p:txBody>
      </p:sp>
      <p:sp>
        <p:nvSpPr>
          <p:cNvPr id="269" name="Google Shape;269;p25"/>
          <p:cNvSpPr txBox="1"/>
          <p:nvPr>
            <p:ph idx="14" type="subTitle"/>
          </p:nvPr>
        </p:nvSpPr>
        <p:spPr>
          <a:xfrm>
            <a:off x="1252025" y="3862925"/>
            <a:ext cx="20658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Last Sprint Retrospective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3"/>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817" name="Google Shape;817;p43"/>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18" name="Google Shape;818;p43"/>
          <p:cNvGraphicFramePr/>
          <p:nvPr/>
        </p:nvGraphicFramePr>
        <p:xfrm>
          <a:off x="68035" y="602906"/>
          <a:ext cx="3000000" cy="3000000"/>
        </p:xfrm>
        <a:graphic>
          <a:graphicData uri="http://schemas.openxmlformats.org/drawingml/2006/table">
            <a:tbl>
              <a:tblPr>
                <a:noFill/>
                <a:tableStyleId>{BC5939F7-526F-43A6-B322-DFE1D376F065}</a:tableStyleId>
              </a:tblPr>
              <a:tblGrid>
                <a:gridCol w="6803625"/>
                <a:gridCol w="2186450"/>
              </a:tblGrid>
              <a:tr h="4398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8191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this final phase, our team</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gathered together and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discussed about these items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found in the product backlog.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After much consideration, we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have concluded that Sprint 1</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was simply a </a:t>
                      </a:r>
                      <a:r>
                        <a:rPr b="1" lang="en" sz="1100">
                          <a:solidFill>
                            <a:schemeClr val="dk1"/>
                          </a:solidFill>
                          <a:latin typeface="Sarabun"/>
                          <a:ea typeface="Sarabun"/>
                          <a:cs typeface="Sarabun"/>
                          <a:sym typeface="Sarabun"/>
                        </a:rPr>
                        <a:t>baseline/</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foundational</a:t>
                      </a:r>
                      <a:r>
                        <a:rPr lang="en" sz="1100">
                          <a:solidFill>
                            <a:schemeClr val="dk1"/>
                          </a:solidFill>
                          <a:latin typeface="Sarabun"/>
                          <a:ea typeface="Sarabun"/>
                          <a:cs typeface="Sarabun"/>
                          <a:sym typeface="Sarabun"/>
                        </a:rPr>
                        <a:t> Sprint to getting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things started. Hence, these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items could be</a:t>
                      </a:r>
                      <a:r>
                        <a:rPr b="1" lang="en" sz="1100">
                          <a:solidFill>
                            <a:schemeClr val="dk1"/>
                          </a:solidFill>
                          <a:latin typeface="Sarabun"/>
                          <a:ea typeface="Sarabun"/>
                          <a:cs typeface="Sarabun"/>
                          <a:sym typeface="Sarabun"/>
                        </a:rPr>
                        <a:t> identified as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stories/suggestions</a:t>
                      </a:r>
                      <a:r>
                        <a:rPr lang="en" sz="1100">
                          <a:solidFill>
                            <a:schemeClr val="dk1"/>
                          </a:solidFill>
                          <a:latin typeface="Sarabun"/>
                          <a:ea typeface="Sarabun"/>
                          <a:cs typeface="Sarabun"/>
                          <a:sym typeface="Sarabun"/>
                        </a:rPr>
                        <a:t> to fulfil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NWT’s reporting needs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Furthermore, to realistically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complete such items, it will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have to be done in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dashboarding</a:t>
                      </a:r>
                      <a:r>
                        <a:rPr lang="en" sz="1100">
                          <a:solidFill>
                            <a:schemeClr val="dk1"/>
                          </a:solidFill>
                          <a:latin typeface="Sarabun"/>
                          <a:ea typeface="Sarabun"/>
                          <a:cs typeface="Sarabun"/>
                          <a:sym typeface="Sarabun"/>
                        </a:rPr>
                        <a:t> phase, making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these stories simply </a:t>
                      </a:r>
                      <a:r>
                        <a:rPr b="1" lang="en" sz="1100">
                          <a:solidFill>
                            <a:schemeClr val="dk1"/>
                          </a:solidFill>
                          <a:latin typeface="Sarabun"/>
                          <a:ea typeface="Sarabun"/>
                          <a:cs typeface="Sarabun"/>
                          <a:sym typeface="Sarabun"/>
                        </a:rPr>
                        <a:t>‘ideas’</a:t>
                      </a:r>
                      <a:endParaRPr b="1"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819" name="Google Shape;819;p43"/>
          <p:cNvPicPr preferRelativeResize="0"/>
          <p:nvPr/>
        </p:nvPicPr>
        <p:blipFill>
          <a:blip r:embed="rId4">
            <a:alphaModFix/>
          </a:blip>
          <a:stretch>
            <a:fillRect/>
          </a:stretch>
        </p:blipFill>
        <p:spPr>
          <a:xfrm>
            <a:off x="138068" y="2195288"/>
            <a:ext cx="1599450" cy="1171325"/>
          </a:xfrm>
          <a:prstGeom prst="rect">
            <a:avLst/>
          </a:prstGeom>
          <a:noFill/>
          <a:ln cap="flat" cmpd="sng" w="9525">
            <a:solidFill>
              <a:srgbClr val="000000"/>
            </a:solidFill>
            <a:prstDash val="solid"/>
            <a:round/>
            <a:headEnd len="sm" w="sm" type="none"/>
            <a:tailEnd len="sm" w="sm" type="none"/>
          </a:ln>
        </p:spPr>
      </p:pic>
      <p:pic>
        <p:nvPicPr>
          <p:cNvPr descr="A black background with white text&#10;&#10;Description automatically generated" id="820" name="Google Shape;820;p43"/>
          <p:cNvPicPr preferRelativeResize="0"/>
          <p:nvPr/>
        </p:nvPicPr>
        <p:blipFill>
          <a:blip r:embed="rId5">
            <a:alphaModFix/>
          </a:blip>
          <a:stretch>
            <a:fillRect/>
          </a:stretch>
        </p:blipFill>
        <p:spPr>
          <a:xfrm>
            <a:off x="3725949" y="2950824"/>
            <a:ext cx="1601775" cy="862469"/>
          </a:xfrm>
          <a:prstGeom prst="rect">
            <a:avLst/>
          </a:prstGeom>
          <a:noFill/>
          <a:ln>
            <a:noFill/>
          </a:ln>
        </p:spPr>
      </p:pic>
      <p:pic>
        <p:nvPicPr>
          <p:cNvPr descr="A screenshot of a phone&#10;&#10;Description automatically generated" id="821" name="Google Shape;821;p43"/>
          <p:cNvPicPr preferRelativeResize="0"/>
          <p:nvPr/>
        </p:nvPicPr>
        <p:blipFill>
          <a:blip r:embed="rId6">
            <a:alphaModFix/>
          </a:blip>
          <a:stretch>
            <a:fillRect/>
          </a:stretch>
        </p:blipFill>
        <p:spPr>
          <a:xfrm>
            <a:off x="3717259" y="2093443"/>
            <a:ext cx="1601775" cy="834225"/>
          </a:xfrm>
          <a:prstGeom prst="rect">
            <a:avLst/>
          </a:prstGeom>
          <a:noFill/>
          <a:ln>
            <a:noFill/>
          </a:ln>
        </p:spPr>
      </p:pic>
      <p:pic>
        <p:nvPicPr>
          <p:cNvPr descr="A black background with white text&#10;&#10;Description automatically generated" id="822" name="Google Shape;822;p43"/>
          <p:cNvPicPr preferRelativeResize="0"/>
          <p:nvPr/>
        </p:nvPicPr>
        <p:blipFill>
          <a:blip r:embed="rId7">
            <a:alphaModFix/>
          </a:blip>
          <a:stretch>
            <a:fillRect/>
          </a:stretch>
        </p:blipFill>
        <p:spPr>
          <a:xfrm>
            <a:off x="2062775" y="2108274"/>
            <a:ext cx="1599450" cy="804548"/>
          </a:xfrm>
          <a:prstGeom prst="rect">
            <a:avLst/>
          </a:prstGeom>
          <a:noFill/>
          <a:ln>
            <a:noFill/>
          </a:ln>
        </p:spPr>
      </p:pic>
      <p:pic>
        <p:nvPicPr>
          <p:cNvPr descr="A black background with white text&#10;&#10;Description automatically generated" id="823" name="Google Shape;823;p43"/>
          <p:cNvPicPr preferRelativeResize="0"/>
          <p:nvPr/>
        </p:nvPicPr>
        <p:blipFill>
          <a:blip r:embed="rId8">
            <a:alphaModFix/>
          </a:blip>
          <a:stretch>
            <a:fillRect/>
          </a:stretch>
        </p:blipFill>
        <p:spPr>
          <a:xfrm>
            <a:off x="2078087" y="3836300"/>
            <a:ext cx="1599450" cy="980375"/>
          </a:xfrm>
          <a:prstGeom prst="rect">
            <a:avLst/>
          </a:prstGeom>
          <a:noFill/>
          <a:ln>
            <a:noFill/>
          </a:ln>
        </p:spPr>
      </p:pic>
      <p:pic>
        <p:nvPicPr>
          <p:cNvPr descr="A black background with white text&#10;&#10;Description automatically generated" id="824" name="Google Shape;824;p43"/>
          <p:cNvPicPr preferRelativeResize="0"/>
          <p:nvPr/>
        </p:nvPicPr>
        <p:blipFill>
          <a:blip r:embed="rId9">
            <a:alphaModFix/>
          </a:blip>
          <a:stretch>
            <a:fillRect/>
          </a:stretch>
        </p:blipFill>
        <p:spPr>
          <a:xfrm>
            <a:off x="3725950" y="3836450"/>
            <a:ext cx="1599450" cy="980375"/>
          </a:xfrm>
          <a:prstGeom prst="rect">
            <a:avLst/>
          </a:prstGeom>
          <a:noFill/>
          <a:ln>
            <a:noFill/>
          </a:ln>
        </p:spPr>
      </p:pic>
      <p:pic>
        <p:nvPicPr>
          <p:cNvPr descr="A black background with white text&#10;&#10;Description automatically generated" id="825" name="Google Shape;825;p43"/>
          <p:cNvPicPr preferRelativeResize="0"/>
          <p:nvPr/>
        </p:nvPicPr>
        <p:blipFill>
          <a:blip r:embed="rId10">
            <a:alphaModFix/>
          </a:blip>
          <a:stretch>
            <a:fillRect/>
          </a:stretch>
        </p:blipFill>
        <p:spPr>
          <a:xfrm>
            <a:off x="2076912" y="2950800"/>
            <a:ext cx="1599450" cy="847515"/>
          </a:xfrm>
          <a:prstGeom prst="rect">
            <a:avLst/>
          </a:prstGeom>
          <a:noFill/>
          <a:ln>
            <a:noFill/>
          </a:ln>
        </p:spPr>
      </p:pic>
      <p:pic>
        <p:nvPicPr>
          <p:cNvPr descr="A black background with white text&#10;&#10;Description automatically generated" id="826" name="Google Shape;826;p43"/>
          <p:cNvPicPr preferRelativeResize="0"/>
          <p:nvPr/>
        </p:nvPicPr>
        <p:blipFill>
          <a:blip r:embed="rId11">
            <a:alphaModFix/>
          </a:blip>
          <a:stretch>
            <a:fillRect/>
          </a:stretch>
        </p:blipFill>
        <p:spPr>
          <a:xfrm>
            <a:off x="5373825" y="3836450"/>
            <a:ext cx="1451100" cy="980375"/>
          </a:xfrm>
          <a:prstGeom prst="rect">
            <a:avLst/>
          </a:prstGeom>
          <a:noFill/>
          <a:ln>
            <a:noFill/>
          </a:ln>
        </p:spPr>
      </p:pic>
      <p:pic>
        <p:nvPicPr>
          <p:cNvPr descr="A screenshot of a phone&#10;&#10;Description automatically generated" id="827" name="Google Shape;827;p43"/>
          <p:cNvPicPr preferRelativeResize="0"/>
          <p:nvPr/>
        </p:nvPicPr>
        <p:blipFill>
          <a:blip r:embed="rId6">
            <a:alphaModFix/>
          </a:blip>
          <a:stretch>
            <a:fillRect/>
          </a:stretch>
        </p:blipFill>
        <p:spPr>
          <a:xfrm>
            <a:off x="5351425" y="1088599"/>
            <a:ext cx="1464400" cy="980375"/>
          </a:xfrm>
          <a:prstGeom prst="rect">
            <a:avLst/>
          </a:prstGeom>
          <a:noFill/>
          <a:ln cap="flat" cmpd="sng" w="9525">
            <a:solidFill>
              <a:srgbClr val="EB996E"/>
            </a:solidFill>
            <a:prstDash val="solid"/>
            <a:round/>
            <a:headEnd len="sm" w="sm" type="none"/>
            <a:tailEnd len="sm" w="sm" type="none"/>
          </a:ln>
        </p:spPr>
      </p:pic>
      <p:pic>
        <p:nvPicPr>
          <p:cNvPr descr="A black background with white text&#10;&#10;Description automatically generated" id="828" name="Google Shape;828;p43"/>
          <p:cNvPicPr preferRelativeResize="0"/>
          <p:nvPr/>
        </p:nvPicPr>
        <p:blipFill>
          <a:blip r:embed="rId12">
            <a:alphaModFix/>
          </a:blip>
          <a:stretch>
            <a:fillRect/>
          </a:stretch>
        </p:blipFill>
        <p:spPr>
          <a:xfrm>
            <a:off x="5369643" y="2965450"/>
            <a:ext cx="1464400" cy="813556"/>
          </a:xfrm>
          <a:prstGeom prst="rect">
            <a:avLst/>
          </a:prstGeom>
          <a:noFill/>
          <a:ln>
            <a:noFill/>
          </a:ln>
        </p:spPr>
      </p:pic>
      <p:pic>
        <p:nvPicPr>
          <p:cNvPr descr="A black background with white text&#10;&#10;Description automatically generated" id="829" name="Google Shape;829;p43"/>
          <p:cNvPicPr preferRelativeResize="0"/>
          <p:nvPr/>
        </p:nvPicPr>
        <p:blipFill>
          <a:blip r:embed="rId9">
            <a:alphaModFix/>
          </a:blip>
          <a:stretch>
            <a:fillRect/>
          </a:stretch>
        </p:blipFill>
        <p:spPr>
          <a:xfrm>
            <a:off x="3717250" y="1089925"/>
            <a:ext cx="1599450" cy="980375"/>
          </a:xfrm>
          <a:prstGeom prst="rect">
            <a:avLst/>
          </a:prstGeom>
          <a:noFill/>
          <a:ln>
            <a:noFill/>
          </a:ln>
        </p:spPr>
      </p:pic>
      <p:pic>
        <p:nvPicPr>
          <p:cNvPr descr="A screenshot of a phone&#10;&#10;Description automatically generated" id="830" name="Google Shape;830;p43"/>
          <p:cNvPicPr preferRelativeResize="0"/>
          <p:nvPr/>
        </p:nvPicPr>
        <p:blipFill>
          <a:blip r:embed="rId13">
            <a:alphaModFix/>
          </a:blip>
          <a:stretch>
            <a:fillRect/>
          </a:stretch>
        </p:blipFill>
        <p:spPr>
          <a:xfrm>
            <a:off x="2054398" y="1089927"/>
            <a:ext cx="1601775" cy="980380"/>
          </a:xfrm>
          <a:prstGeom prst="rect">
            <a:avLst/>
          </a:prstGeom>
          <a:noFill/>
          <a:ln>
            <a:noFill/>
          </a:ln>
        </p:spPr>
      </p:pic>
      <p:pic>
        <p:nvPicPr>
          <p:cNvPr descr="A black background with white text&#10;&#10;Description automatically generated" id="831" name="Google Shape;831;p43"/>
          <p:cNvPicPr preferRelativeResize="0"/>
          <p:nvPr/>
        </p:nvPicPr>
        <p:blipFill>
          <a:blip r:embed="rId14">
            <a:alphaModFix/>
          </a:blip>
          <a:stretch>
            <a:fillRect/>
          </a:stretch>
        </p:blipFill>
        <p:spPr>
          <a:xfrm>
            <a:off x="5358075" y="2093451"/>
            <a:ext cx="1451100" cy="847525"/>
          </a:xfrm>
          <a:prstGeom prst="rect">
            <a:avLst/>
          </a:prstGeom>
          <a:noFill/>
          <a:ln>
            <a:noFill/>
          </a:ln>
        </p:spPr>
      </p:pic>
      <p:sp>
        <p:nvSpPr>
          <p:cNvPr id="832" name="Google Shape;832;p43"/>
          <p:cNvSpPr/>
          <p:nvPr/>
        </p:nvSpPr>
        <p:spPr>
          <a:xfrm>
            <a:off x="1401725" y="1509000"/>
            <a:ext cx="5916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33" name="Google Shape;833;p43"/>
          <p:cNvSpPr/>
          <p:nvPr/>
        </p:nvSpPr>
        <p:spPr>
          <a:xfrm flipH="1" rot="10800000">
            <a:off x="1397431" y="3491625"/>
            <a:ext cx="554100" cy="561300"/>
          </a:xfrm>
          <a:prstGeom prst="bentArrow">
            <a:avLst>
              <a:gd fmla="val 25000" name="adj1"/>
              <a:gd fmla="val 25499"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pic>
        <p:nvPicPr>
          <p:cNvPr id="838" name="Google Shape;838;p44"/>
          <p:cNvPicPr preferRelativeResize="0"/>
          <p:nvPr/>
        </p:nvPicPr>
        <p:blipFill>
          <a:blip r:embed="rId3">
            <a:alphaModFix/>
          </a:blip>
          <a:stretch>
            <a:fillRect/>
          </a:stretch>
        </p:blipFill>
        <p:spPr>
          <a:xfrm>
            <a:off x="1107351" y="1063125"/>
            <a:ext cx="6777800" cy="3687075"/>
          </a:xfrm>
          <a:prstGeom prst="rect">
            <a:avLst/>
          </a:prstGeom>
          <a:noFill/>
          <a:ln>
            <a:noFill/>
          </a:ln>
        </p:spPr>
      </p:pic>
      <p:sp>
        <p:nvSpPr>
          <p:cNvPr id="839" name="Google Shape;839;p44"/>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1</a:t>
            </a:r>
            <a:endParaRPr sz="2900">
              <a:solidFill>
                <a:schemeClr val="lt2"/>
              </a:solidFill>
              <a:latin typeface="Figtree Black"/>
              <a:ea typeface="Figtree Black"/>
              <a:cs typeface="Figtree Black"/>
              <a:sym typeface="Figtree Black"/>
            </a:endParaRPr>
          </a:p>
        </p:txBody>
      </p:sp>
      <p:sp>
        <p:nvSpPr>
          <p:cNvPr id="840" name="Google Shape;840;p44"/>
          <p:cNvSpPr/>
          <p:nvPr/>
        </p:nvSpPr>
        <p:spPr>
          <a:xfrm>
            <a:off x="5870150" y="1646875"/>
            <a:ext cx="1697700" cy="814200"/>
          </a:xfrm>
          <a:prstGeom prst="re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Sarabun SemiBold"/>
                <a:ea typeface="Sarabun SemiBold"/>
                <a:cs typeface="Sarabun SemiBold"/>
                <a:sym typeface="Sarabun SemiBold"/>
              </a:rPr>
              <a:t>Remaining Effort does not end at 0 points</a:t>
            </a:r>
            <a:endParaRPr>
              <a:solidFill>
                <a:schemeClr val="accent6"/>
              </a:solidFill>
              <a:latin typeface="Sarabun SemiBold"/>
              <a:ea typeface="Sarabun SemiBold"/>
              <a:cs typeface="Sarabun SemiBold"/>
              <a:sym typeface="Sarabun SemiBold"/>
            </a:endParaRPr>
          </a:p>
        </p:txBody>
      </p:sp>
      <p:cxnSp>
        <p:nvCxnSpPr>
          <p:cNvPr id="841" name="Google Shape;841;p44"/>
          <p:cNvCxnSpPr>
            <a:stCxn id="840" idx="2"/>
          </p:cNvCxnSpPr>
          <p:nvPr/>
        </p:nvCxnSpPr>
        <p:spPr>
          <a:xfrm>
            <a:off x="6719000" y="2461075"/>
            <a:ext cx="480000" cy="1628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45"/>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47" name="Google Shape;847;p4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848" name="Google Shape;848;p4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849" name="Google Shape;849;p4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850" name="Google Shape;850;p4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851" name="Google Shape;851;p4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852" name="Google Shape;852;p4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853" name="Google Shape;853;p45"/>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2 - Table &amp; Environment Setup, Data Loading</a:t>
            </a:r>
            <a:endParaRPr sz="500">
              <a:latin typeface="Sarabun"/>
              <a:ea typeface="Sarabun"/>
              <a:cs typeface="Sarabun"/>
              <a:sym typeface="Sarabu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6"/>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859" name="Google Shape;859;p4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860" name="Google Shape;860;p46"/>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34885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21</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06175">
                <a:tc>
                  <a:txBody>
                    <a:bodyPr/>
                    <a:lstStyle/>
                    <a:p>
                      <a:pPr indent="0" lvl="0" marL="0" rtl="0" algn="ctr">
                        <a:spcBef>
                          <a:spcPts val="0"/>
                        </a:spcBef>
                        <a:spcAft>
                          <a:spcPts val="0"/>
                        </a:spcAft>
                        <a:buNone/>
                      </a:pPr>
                      <a:r>
                        <a:rPr b="1" lang="en" sz="1800">
                          <a:latin typeface="Sarabun"/>
                          <a:ea typeface="Sarabun"/>
                          <a:cs typeface="Sarabun"/>
                          <a:sym typeface="Sarabun"/>
                        </a:rPr>
                        <a:t>3</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44</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861" name="Google Shape;861;p46"/>
          <p:cNvPicPr preferRelativeResize="0"/>
          <p:nvPr/>
        </p:nvPicPr>
        <p:blipFill>
          <a:blip r:embed="rId4">
            <a:alphaModFix/>
          </a:blip>
          <a:stretch>
            <a:fillRect/>
          </a:stretch>
        </p:blipFill>
        <p:spPr>
          <a:xfrm>
            <a:off x="504075" y="1256675"/>
            <a:ext cx="1629000" cy="1192500"/>
          </a:xfrm>
          <a:prstGeom prst="roundRect">
            <a:avLst>
              <a:gd fmla="val 5155" name="adj"/>
            </a:avLst>
          </a:prstGeom>
          <a:noFill/>
          <a:ln>
            <a:noFill/>
          </a:ln>
        </p:spPr>
      </p:pic>
      <p:pic>
        <p:nvPicPr>
          <p:cNvPr id="862" name="Google Shape;862;p46"/>
          <p:cNvPicPr preferRelativeResize="0"/>
          <p:nvPr/>
        </p:nvPicPr>
        <p:blipFill>
          <a:blip r:embed="rId5">
            <a:alphaModFix/>
          </a:blip>
          <a:stretch>
            <a:fillRect/>
          </a:stretch>
        </p:blipFill>
        <p:spPr>
          <a:xfrm>
            <a:off x="2943098" y="1302988"/>
            <a:ext cx="1685700" cy="1122000"/>
          </a:xfrm>
          <a:prstGeom prst="roundRect">
            <a:avLst>
              <a:gd fmla="val 9176" name="adj"/>
            </a:avLst>
          </a:prstGeom>
          <a:noFill/>
          <a:ln>
            <a:noFill/>
          </a:ln>
        </p:spPr>
      </p:pic>
      <p:pic>
        <p:nvPicPr>
          <p:cNvPr id="863" name="Google Shape;863;p46"/>
          <p:cNvPicPr preferRelativeResize="0"/>
          <p:nvPr/>
        </p:nvPicPr>
        <p:blipFill>
          <a:blip r:embed="rId6">
            <a:alphaModFix/>
          </a:blip>
          <a:stretch>
            <a:fillRect/>
          </a:stretch>
        </p:blipFill>
        <p:spPr>
          <a:xfrm>
            <a:off x="5438827" y="1301725"/>
            <a:ext cx="1865100" cy="1122000"/>
          </a:xfrm>
          <a:prstGeom prst="roundRect">
            <a:avLst>
              <a:gd fmla="val 9940" name="adj"/>
            </a:avLst>
          </a:prstGeom>
          <a:noFill/>
          <a:ln>
            <a:noFill/>
          </a:ln>
        </p:spPr>
      </p:pic>
      <p:pic>
        <p:nvPicPr>
          <p:cNvPr id="864" name="Google Shape;864;p46"/>
          <p:cNvPicPr preferRelativeResize="0"/>
          <p:nvPr/>
        </p:nvPicPr>
        <p:blipFill rotWithShape="1">
          <a:blip r:embed="rId7">
            <a:alphaModFix/>
          </a:blip>
          <a:srcRect b="0" l="0" r="0" t="1224"/>
          <a:stretch/>
        </p:blipFill>
        <p:spPr>
          <a:xfrm>
            <a:off x="504075" y="3325500"/>
            <a:ext cx="1629000" cy="933300"/>
          </a:xfrm>
          <a:prstGeom prst="roundRect">
            <a:avLst>
              <a:gd fmla="val 6836" name="adj"/>
            </a:avLst>
          </a:prstGeom>
          <a:noFill/>
          <a:ln>
            <a:noFill/>
          </a:ln>
        </p:spPr>
      </p:pic>
      <p:pic>
        <p:nvPicPr>
          <p:cNvPr id="865" name="Google Shape;865;p46"/>
          <p:cNvPicPr preferRelativeResize="0"/>
          <p:nvPr/>
        </p:nvPicPr>
        <p:blipFill>
          <a:blip r:embed="rId8">
            <a:alphaModFix/>
          </a:blip>
          <a:stretch>
            <a:fillRect/>
          </a:stretch>
        </p:blipFill>
        <p:spPr>
          <a:xfrm>
            <a:off x="2576788" y="3130040"/>
            <a:ext cx="1575000" cy="1324200"/>
          </a:xfrm>
          <a:prstGeom prst="roundRect">
            <a:avLst>
              <a:gd fmla="val 7275" name="adj"/>
            </a:avLst>
          </a:prstGeom>
          <a:noFill/>
          <a:ln>
            <a:noFill/>
          </a:ln>
        </p:spPr>
      </p:pic>
      <p:pic>
        <p:nvPicPr>
          <p:cNvPr id="866" name="Google Shape;866;p46"/>
          <p:cNvPicPr preferRelativeResize="0"/>
          <p:nvPr/>
        </p:nvPicPr>
        <p:blipFill>
          <a:blip r:embed="rId9">
            <a:alphaModFix/>
          </a:blip>
          <a:stretch>
            <a:fillRect/>
          </a:stretch>
        </p:blipFill>
        <p:spPr>
          <a:xfrm>
            <a:off x="5970988" y="3127499"/>
            <a:ext cx="1600500" cy="1329300"/>
          </a:xfrm>
          <a:prstGeom prst="roundRect">
            <a:avLst>
              <a:gd fmla="val 7638" name="adj"/>
            </a:avLst>
          </a:prstGeom>
          <a:noFill/>
          <a:ln>
            <a:noFill/>
          </a:ln>
        </p:spPr>
      </p:pic>
      <p:pic>
        <p:nvPicPr>
          <p:cNvPr id="867" name="Google Shape;867;p46"/>
          <p:cNvPicPr preferRelativeResize="0"/>
          <p:nvPr/>
        </p:nvPicPr>
        <p:blipFill>
          <a:blip r:embed="rId10">
            <a:alphaModFix/>
          </a:blip>
          <a:stretch>
            <a:fillRect/>
          </a:stretch>
        </p:blipFill>
        <p:spPr>
          <a:xfrm>
            <a:off x="4299398" y="3892877"/>
            <a:ext cx="1549500" cy="1056300"/>
          </a:xfrm>
          <a:prstGeom prst="roundRect">
            <a:avLst>
              <a:gd fmla="val 10386" name="adj"/>
            </a:avLst>
          </a:prstGeom>
          <a:noFill/>
          <a:ln>
            <a:noFill/>
          </a:ln>
        </p:spPr>
      </p:pic>
      <p:pic>
        <p:nvPicPr>
          <p:cNvPr id="868" name="Google Shape;868;p46"/>
          <p:cNvPicPr preferRelativeResize="0"/>
          <p:nvPr/>
        </p:nvPicPr>
        <p:blipFill>
          <a:blip r:embed="rId11">
            <a:alphaModFix/>
          </a:blip>
          <a:stretch>
            <a:fillRect/>
          </a:stretch>
        </p:blipFill>
        <p:spPr>
          <a:xfrm>
            <a:off x="4296854" y="2646814"/>
            <a:ext cx="1554600" cy="1162800"/>
          </a:xfrm>
          <a:prstGeom prst="roundRect">
            <a:avLst>
              <a:gd fmla="val 6869"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7"/>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74" name="Google Shape;874;p47"/>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75" name="Google Shape;875;p47"/>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 accounts for the Scrum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Team using Snowflake’s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in-built user creation function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SYSADMIN role provides users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with the privilege of creating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warehouses and databases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an account</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Using SnowSQL to create 11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tables inside Snowflake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Problem of incorrect data type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be solved with replacing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data type available (i.e. Binary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-&gt; VarChar)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Tables with Problems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Category [Picture]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Employee [ReportsTo]</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Customer [City]</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76" name="Google Shape;876;p47"/>
          <p:cNvSpPr/>
          <p:nvPr/>
        </p:nvSpPr>
        <p:spPr>
          <a:xfrm>
            <a:off x="2386914" y="17255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77" name="Google Shape;877;p47"/>
          <p:cNvSpPr/>
          <p:nvPr/>
        </p:nvSpPr>
        <p:spPr>
          <a:xfrm flipH="1" rot="10800000">
            <a:off x="1694925" y="4323350"/>
            <a:ext cx="5631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78" name="Google Shape;878;p47"/>
          <p:cNvPicPr preferRelativeResize="0"/>
          <p:nvPr/>
        </p:nvPicPr>
        <p:blipFill>
          <a:blip r:embed="rId4">
            <a:alphaModFix/>
          </a:blip>
          <a:stretch>
            <a:fillRect/>
          </a:stretch>
        </p:blipFill>
        <p:spPr>
          <a:xfrm>
            <a:off x="183025" y="1172528"/>
            <a:ext cx="2124000" cy="1413900"/>
          </a:xfrm>
          <a:prstGeom prst="roundRect">
            <a:avLst>
              <a:gd fmla="val 9176" name="adj"/>
            </a:avLst>
          </a:prstGeom>
          <a:noFill/>
          <a:ln>
            <a:noFill/>
          </a:ln>
        </p:spPr>
      </p:pic>
      <p:pic>
        <p:nvPicPr>
          <p:cNvPr id="879" name="Google Shape;879;p47"/>
          <p:cNvPicPr preferRelativeResize="0"/>
          <p:nvPr/>
        </p:nvPicPr>
        <p:blipFill>
          <a:blip r:embed="rId5">
            <a:alphaModFix/>
          </a:blip>
          <a:stretch>
            <a:fillRect/>
          </a:stretch>
        </p:blipFill>
        <p:spPr>
          <a:xfrm>
            <a:off x="183025" y="2960100"/>
            <a:ext cx="2124000" cy="1277700"/>
          </a:xfrm>
          <a:prstGeom prst="roundRect">
            <a:avLst>
              <a:gd fmla="val 9940" name="adj"/>
            </a:avLst>
          </a:prstGeom>
          <a:noFill/>
          <a:ln>
            <a:noFill/>
          </a:ln>
        </p:spPr>
      </p:pic>
      <p:pic>
        <p:nvPicPr>
          <p:cNvPr id="880" name="Google Shape;880;p47"/>
          <p:cNvPicPr preferRelativeResize="0"/>
          <p:nvPr/>
        </p:nvPicPr>
        <p:blipFill>
          <a:blip r:embed="rId6">
            <a:alphaModFix/>
          </a:blip>
          <a:stretch>
            <a:fillRect/>
          </a:stretch>
        </p:blipFill>
        <p:spPr>
          <a:xfrm>
            <a:off x="2967894" y="1044494"/>
            <a:ext cx="3628175" cy="1669950"/>
          </a:xfrm>
          <a:prstGeom prst="rect">
            <a:avLst/>
          </a:prstGeom>
          <a:noFill/>
          <a:ln cap="flat" cmpd="sng" w="9525">
            <a:solidFill>
              <a:srgbClr val="000000"/>
            </a:solidFill>
            <a:prstDash val="solid"/>
            <a:round/>
            <a:headEnd len="sm" w="sm" type="none"/>
            <a:tailEnd len="sm" w="sm" type="none"/>
          </a:ln>
        </p:spPr>
      </p:pic>
      <p:pic>
        <p:nvPicPr>
          <p:cNvPr id="881" name="Google Shape;881;p47"/>
          <p:cNvPicPr preferRelativeResize="0"/>
          <p:nvPr/>
        </p:nvPicPr>
        <p:blipFill>
          <a:blip r:embed="rId7">
            <a:alphaModFix/>
          </a:blip>
          <a:stretch>
            <a:fillRect/>
          </a:stretch>
        </p:blipFill>
        <p:spPr>
          <a:xfrm>
            <a:off x="2386925" y="3117738"/>
            <a:ext cx="2771350" cy="633950"/>
          </a:xfrm>
          <a:prstGeom prst="rect">
            <a:avLst/>
          </a:prstGeom>
          <a:noFill/>
          <a:ln>
            <a:noFill/>
          </a:ln>
        </p:spPr>
      </p:pic>
      <p:sp>
        <p:nvSpPr>
          <p:cNvPr id="882" name="Google Shape;882;p47"/>
          <p:cNvSpPr/>
          <p:nvPr/>
        </p:nvSpPr>
        <p:spPr>
          <a:xfrm>
            <a:off x="4639350" y="2798600"/>
            <a:ext cx="563100" cy="319200"/>
          </a:xfrm>
          <a:prstGeom prst="bentArrow">
            <a:avLst>
              <a:gd fmla="val 40727" name="adj1"/>
              <a:gd fmla="val 30694" name="adj2"/>
              <a:gd fmla="val 21906"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83" name="Google Shape;883;p47"/>
          <p:cNvPicPr preferRelativeResize="0"/>
          <p:nvPr/>
        </p:nvPicPr>
        <p:blipFill>
          <a:blip r:embed="rId8">
            <a:alphaModFix/>
          </a:blip>
          <a:stretch>
            <a:fillRect/>
          </a:stretch>
        </p:blipFill>
        <p:spPr>
          <a:xfrm>
            <a:off x="2386925" y="3751701"/>
            <a:ext cx="2471500" cy="1180975"/>
          </a:xfrm>
          <a:prstGeom prst="rect">
            <a:avLst/>
          </a:prstGeom>
          <a:noFill/>
          <a:ln>
            <a:noFill/>
          </a:ln>
        </p:spPr>
      </p:pic>
      <p:grpSp>
        <p:nvGrpSpPr>
          <p:cNvPr id="884" name="Google Shape;884;p47"/>
          <p:cNvGrpSpPr/>
          <p:nvPr/>
        </p:nvGrpSpPr>
        <p:grpSpPr>
          <a:xfrm>
            <a:off x="5292675" y="2759875"/>
            <a:ext cx="1352100" cy="2272200"/>
            <a:chOff x="-1944325" y="1666825"/>
            <a:chExt cx="1352100" cy="2272200"/>
          </a:xfrm>
        </p:grpSpPr>
        <p:grpSp>
          <p:nvGrpSpPr>
            <p:cNvPr id="885" name="Google Shape;885;p47"/>
            <p:cNvGrpSpPr/>
            <p:nvPr/>
          </p:nvGrpSpPr>
          <p:grpSpPr>
            <a:xfrm>
              <a:off x="-1944263" y="1690111"/>
              <a:ext cx="1351993" cy="2225640"/>
              <a:chOff x="2789225" y="2811000"/>
              <a:chExt cx="1387941" cy="2286225"/>
            </a:xfrm>
          </p:grpSpPr>
          <p:pic>
            <p:nvPicPr>
              <p:cNvPr id="886" name="Google Shape;886;p47"/>
              <p:cNvPicPr preferRelativeResize="0"/>
              <p:nvPr/>
            </p:nvPicPr>
            <p:blipFill>
              <a:blip r:embed="rId9">
                <a:alphaModFix/>
              </a:blip>
              <a:stretch>
                <a:fillRect/>
              </a:stretch>
            </p:blipFill>
            <p:spPr>
              <a:xfrm>
                <a:off x="2789225" y="2811000"/>
                <a:ext cx="1387941" cy="2151900"/>
              </a:xfrm>
              <a:prstGeom prst="rect">
                <a:avLst/>
              </a:prstGeom>
              <a:noFill/>
              <a:ln>
                <a:noFill/>
              </a:ln>
            </p:spPr>
          </p:pic>
          <p:pic>
            <p:nvPicPr>
              <p:cNvPr id="887" name="Google Shape;887;p47"/>
              <p:cNvPicPr preferRelativeResize="0"/>
              <p:nvPr/>
            </p:nvPicPr>
            <p:blipFill rotWithShape="1">
              <a:blip r:embed="rId10">
                <a:alphaModFix/>
              </a:blip>
              <a:srcRect b="0" l="0" r="0" t="79253"/>
              <a:stretch/>
            </p:blipFill>
            <p:spPr>
              <a:xfrm>
                <a:off x="2818450" y="4923000"/>
                <a:ext cx="1014700" cy="174225"/>
              </a:xfrm>
              <a:prstGeom prst="rect">
                <a:avLst/>
              </a:prstGeom>
              <a:noFill/>
              <a:ln>
                <a:noFill/>
              </a:ln>
            </p:spPr>
          </p:pic>
          <p:pic>
            <p:nvPicPr>
              <p:cNvPr id="888" name="Google Shape;888;p47"/>
              <p:cNvPicPr preferRelativeResize="0"/>
              <p:nvPr/>
            </p:nvPicPr>
            <p:blipFill rotWithShape="1">
              <a:blip r:embed="rId10">
                <a:alphaModFix/>
              </a:blip>
              <a:srcRect b="26652" l="0" r="0" t="50234"/>
              <a:stretch/>
            </p:blipFill>
            <p:spPr>
              <a:xfrm>
                <a:off x="2818450" y="4326450"/>
                <a:ext cx="1014700" cy="194100"/>
              </a:xfrm>
              <a:prstGeom prst="rect">
                <a:avLst/>
              </a:prstGeom>
              <a:noFill/>
              <a:ln>
                <a:noFill/>
              </a:ln>
            </p:spPr>
          </p:pic>
          <p:pic>
            <p:nvPicPr>
              <p:cNvPr id="889" name="Google Shape;889;p47"/>
              <p:cNvPicPr preferRelativeResize="0"/>
              <p:nvPr/>
            </p:nvPicPr>
            <p:blipFill rotWithShape="1">
              <a:blip r:embed="rId10">
                <a:alphaModFix/>
              </a:blip>
              <a:srcRect b="53869" l="0" r="0" t="25383"/>
              <a:stretch/>
            </p:blipFill>
            <p:spPr>
              <a:xfrm>
                <a:off x="2818450" y="4748775"/>
                <a:ext cx="1014700" cy="174225"/>
              </a:xfrm>
              <a:prstGeom prst="rect">
                <a:avLst/>
              </a:prstGeom>
              <a:noFill/>
              <a:ln>
                <a:noFill/>
              </a:ln>
            </p:spPr>
          </p:pic>
          <p:pic>
            <p:nvPicPr>
              <p:cNvPr id="890" name="Google Shape;890;p47"/>
              <p:cNvPicPr preferRelativeResize="0"/>
              <p:nvPr/>
            </p:nvPicPr>
            <p:blipFill rotWithShape="1">
              <a:blip r:embed="rId10">
                <a:alphaModFix/>
              </a:blip>
              <a:srcRect b="76886" l="0" r="0" t="0"/>
              <a:stretch/>
            </p:blipFill>
            <p:spPr>
              <a:xfrm>
                <a:off x="2818450" y="3904125"/>
                <a:ext cx="979575" cy="194100"/>
              </a:xfrm>
              <a:prstGeom prst="rect">
                <a:avLst/>
              </a:prstGeom>
              <a:noFill/>
              <a:ln>
                <a:noFill/>
              </a:ln>
            </p:spPr>
          </p:pic>
          <p:sp>
            <p:nvSpPr>
              <p:cNvPr id="891" name="Google Shape;891;p47"/>
              <p:cNvSpPr/>
              <p:nvPr/>
            </p:nvSpPr>
            <p:spPr>
              <a:xfrm>
                <a:off x="3777350" y="4359725"/>
                <a:ext cx="239400" cy="160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892" name="Google Shape;892;p47"/>
            <p:cNvSpPr/>
            <p:nvPr/>
          </p:nvSpPr>
          <p:spPr>
            <a:xfrm>
              <a:off x="-1944325" y="1666825"/>
              <a:ext cx="1352100" cy="227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893" name="Google Shape;893;p47"/>
          <p:cNvSpPr/>
          <p:nvPr/>
        </p:nvSpPr>
        <p:spPr>
          <a:xfrm>
            <a:off x="2372175" y="3111500"/>
            <a:ext cx="2830200" cy="182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8"/>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899" name="Google Shape;899;p48"/>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00" name="Google Shape;900;p48"/>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 Github repository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collaboration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Upload all the files and folders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of the dbt_snowflake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environment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Gave all access as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collaborators</a:t>
                      </a:r>
                      <a:r>
                        <a:rPr lang="en" sz="1100">
                          <a:solidFill>
                            <a:schemeClr val="dk1"/>
                          </a:solidFill>
                          <a:latin typeface="Sarabun"/>
                          <a:ea typeface="Sarabun"/>
                          <a:cs typeface="Sarabun"/>
                          <a:sym typeface="Sarabun"/>
                        </a:rPr>
                        <a:t> to make changes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Input the correct credentials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for the Snowflake account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correct Github repository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DBT Cloud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Pull the data from the main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branch to display all files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folders in the File Explorer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Successfully </a:t>
                      </a:r>
                      <a:r>
                        <a:rPr lang="en" sz="1100">
                          <a:solidFill>
                            <a:schemeClr val="dk1"/>
                          </a:solidFill>
                          <a:latin typeface="Sarabun"/>
                          <a:ea typeface="Sarabun"/>
                          <a:cs typeface="Sarabun"/>
                          <a:sym typeface="Sarabun"/>
                        </a:rPr>
                        <a:t>commit a test file</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01" name="Google Shape;901;p48"/>
          <p:cNvSpPr/>
          <p:nvPr/>
        </p:nvSpPr>
        <p:spPr>
          <a:xfrm>
            <a:off x="2597414" y="1725542"/>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02" name="Google Shape;902;p48"/>
          <p:cNvPicPr preferRelativeResize="0"/>
          <p:nvPr/>
        </p:nvPicPr>
        <p:blipFill>
          <a:blip r:embed="rId4">
            <a:alphaModFix/>
          </a:blip>
          <a:stretch>
            <a:fillRect/>
          </a:stretch>
        </p:blipFill>
        <p:spPr>
          <a:xfrm>
            <a:off x="438977" y="1082040"/>
            <a:ext cx="1860300" cy="1564200"/>
          </a:xfrm>
          <a:prstGeom prst="roundRect">
            <a:avLst>
              <a:gd fmla="val 7275" name="adj"/>
            </a:avLst>
          </a:prstGeom>
          <a:noFill/>
          <a:ln>
            <a:noFill/>
          </a:ln>
        </p:spPr>
      </p:pic>
      <p:pic>
        <p:nvPicPr>
          <p:cNvPr id="903" name="Google Shape;903;p48"/>
          <p:cNvPicPr preferRelativeResize="0"/>
          <p:nvPr/>
        </p:nvPicPr>
        <p:blipFill>
          <a:blip r:embed="rId5">
            <a:alphaModFix/>
          </a:blip>
          <a:stretch>
            <a:fillRect/>
          </a:stretch>
        </p:blipFill>
        <p:spPr>
          <a:xfrm>
            <a:off x="188777" y="3087500"/>
            <a:ext cx="1860300" cy="1545000"/>
          </a:xfrm>
          <a:prstGeom prst="roundRect">
            <a:avLst>
              <a:gd fmla="val 7638" name="adj"/>
            </a:avLst>
          </a:prstGeom>
          <a:noFill/>
          <a:ln>
            <a:noFill/>
          </a:ln>
        </p:spPr>
      </p:pic>
      <p:pic>
        <p:nvPicPr>
          <p:cNvPr id="904" name="Google Shape;904;p48"/>
          <p:cNvPicPr preferRelativeResize="0"/>
          <p:nvPr/>
        </p:nvPicPr>
        <p:blipFill>
          <a:blip r:embed="rId6">
            <a:alphaModFix/>
          </a:blip>
          <a:stretch>
            <a:fillRect/>
          </a:stretch>
        </p:blipFill>
        <p:spPr>
          <a:xfrm>
            <a:off x="3297875" y="1019513"/>
            <a:ext cx="2769150" cy="1689231"/>
          </a:xfrm>
          <a:prstGeom prst="rect">
            <a:avLst/>
          </a:prstGeom>
          <a:noFill/>
          <a:ln>
            <a:noFill/>
          </a:ln>
        </p:spPr>
      </p:pic>
      <p:pic>
        <p:nvPicPr>
          <p:cNvPr id="905" name="Google Shape;905;p48"/>
          <p:cNvPicPr preferRelativeResize="0"/>
          <p:nvPr/>
        </p:nvPicPr>
        <p:blipFill>
          <a:blip r:embed="rId7">
            <a:alphaModFix/>
          </a:blip>
          <a:stretch>
            <a:fillRect/>
          </a:stretch>
        </p:blipFill>
        <p:spPr>
          <a:xfrm>
            <a:off x="2597425" y="3077899"/>
            <a:ext cx="2421687" cy="1564200"/>
          </a:xfrm>
          <a:prstGeom prst="rect">
            <a:avLst/>
          </a:prstGeom>
          <a:noFill/>
          <a:ln cap="flat" cmpd="sng" w="9525">
            <a:solidFill>
              <a:srgbClr val="000000"/>
            </a:solidFill>
            <a:prstDash val="solid"/>
            <a:round/>
            <a:headEnd len="sm" w="sm" type="none"/>
            <a:tailEnd len="sm" w="sm" type="none"/>
          </a:ln>
        </p:spPr>
      </p:pic>
      <p:pic>
        <p:nvPicPr>
          <p:cNvPr id="906" name="Google Shape;906;p48"/>
          <p:cNvPicPr preferRelativeResize="0"/>
          <p:nvPr/>
        </p:nvPicPr>
        <p:blipFill>
          <a:blip r:embed="rId8">
            <a:alphaModFix/>
          </a:blip>
          <a:stretch>
            <a:fillRect/>
          </a:stretch>
        </p:blipFill>
        <p:spPr>
          <a:xfrm>
            <a:off x="5567450" y="2777475"/>
            <a:ext cx="1073900" cy="2228701"/>
          </a:xfrm>
          <a:prstGeom prst="rect">
            <a:avLst/>
          </a:prstGeom>
          <a:noFill/>
          <a:ln cap="flat" cmpd="sng" w="9525">
            <a:solidFill>
              <a:srgbClr val="000000"/>
            </a:solidFill>
            <a:prstDash val="solid"/>
            <a:round/>
            <a:headEnd len="sm" w="sm" type="none"/>
            <a:tailEnd len="sm" w="sm" type="none"/>
          </a:ln>
        </p:spPr>
      </p:pic>
      <p:sp>
        <p:nvSpPr>
          <p:cNvPr id="907" name="Google Shape;907;p48"/>
          <p:cNvSpPr/>
          <p:nvPr/>
        </p:nvSpPr>
        <p:spPr>
          <a:xfrm>
            <a:off x="2122089" y="375321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08" name="Google Shape;908;p48"/>
          <p:cNvSpPr/>
          <p:nvPr/>
        </p:nvSpPr>
        <p:spPr>
          <a:xfrm>
            <a:off x="5092114" y="375321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9"/>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914" name="Google Shape;914;p49"/>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15" name="Google Shape;915;p49"/>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3496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Extract the data from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Owner’s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Repository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Loading the 11 csv files into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their respective table name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Snowflake database</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865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◆Creating Necessary folders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files for Sprint 3 (i.e.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nwt_distributor_tests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testings files &amp; raw_data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raw files)</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16" name="Google Shape;916;p49"/>
          <p:cNvSpPr/>
          <p:nvPr/>
        </p:nvSpPr>
        <p:spPr>
          <a:xfrm>
            <a:off x="3135689" y="41249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17" name="Google Shape;917;p49"/>
          <p:cNvSpPr/>
          <p:nvPr/>
        </p:nvSpPr>
        <p:spPr>
          <a:xfrm rot="5400000">
            <a:off x="-582712" y="3247886"/>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18" name="Google Shape;918;p49"/>
          <p:cNvSpPr/>
          <p:nvPr/>
        </p:nvSpPr>
        <p:spPr>
          <a:xfrm>
            <a:off x="1619275" y="1371075"/>
            <a:ext cx="591600" cy="5037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19" name="Google Shape;919;p49"/>
          <p:cNvPicPr preferRelativeResize="0"/>
          <p:nvPr/>
        </p:nvPicPr>
        <p:blipFill>
          <a:blip r:embed="rId4">
            <a:alphaModFix/>
          </a:blip>
          <a:stretch>
            <a:fillRect/>
          </a:stretch>
        </p:blipFill>
        <p:spPr>
          <a:xfrm>
            <a:off x="258050" y="1921499"/>
            <a:ext cx="1907700" cy="1300500"/>
          </a:xfrm>
          <a:prstGeom prst="roundRect">
            <a:avLst>
              <a:gd fmla="val 10386" name="adj"/>
            </a:avLst>
          </a:prstGeom>
          <a:noFill/>
          <a:ln>
            <a:noFill/>
          </a:ln>
        </p:spPr>
      </p:pic>
      <p:pic>
        <p:nvPicPr>
          <p:cNvPr id="920" name="Google Shape;920;p49"/>
          <p:cNvPicPr preferRelativeResize="0"/>
          <p:nvPr/>
        </p:nvPicPr>
        <p:blipFill>
          <a:blip r:embed="rId5">
            <a:alphaModFix/>
          </a:blip>
          <a:stretch>
            <a:fillRect/>
          </a:stretch>
        </p:blipFill>
        <p:spPr>
          <a:xfrm>
            <a:off x="675574" y="3430700"/>
            <a:ext cx="1966500" cy="1470900"/>
          </a:xfrm>
          <a:prstGeom prst="roundRect">
            <a:avLst>
              <a:gd fmla="val 6869" name="adj"/>
            </a:avLst>
          </a:prstGeom>
          <a:noFill/>
          <a:ln>
            <a:noFill/>
          </a:ln>
        </p:spPr>
      </p:pic>
      <p:pic>
        <p:nvPicPr>
          <p:cNvPr id="921" name="Google Shape;921;p49"/>
          <p:cNvPicPr preferRelativeResize="0"/>
          <p:nvPr/>
        </p:nvPicPr>
        <p:blipFill>
          <a:blip r:embed="rId6">
            <a:alphaModFix/>
          </a:blip>
          <a:stretch>
            <a:fillRect/>
          </a:stretch>
        </p:blipFill>
        <p:spPr>
          <a:xfrm>
            <a:off x="2265253" y="1114075"/>
            <a:ext cx="2911673" cy="1564150"/>
          </a:xfrm>
          <a:prstGeom prst="rect">
            <a:avLst/>
          </a:prstGeom>
          <a:noFill/>
          <a:ln>
            <a:noFill/>
          </a:ln>
        </p:spPr>
      </p:pic>
      <p:pic>
        <p:nvPicPr>
          <p:cNvPr id="922" name="Google Shape;922;p49"/>
          <p:cNvPicPr preferRelativeResize="0"/>
          <p:nvPr/>
        </p:nvPicPr>
        <p:blipFill>
          <a:blip r:embed="rId7">
            <a:alphaModFix/>
          </a:blip>
          <a:stretch>
            <a:fillRect/>
          </a:stretch>
        </p:blipFill>
        <p:spPr>
          <a:xfrm>
            <a:off x="4031613" y="3812400"/>
            <a:ext cx="2124625" cy="902250"/>
          </a:xfrm>
          <a:prstGeom prst="rect">
            <a:avLst/>
          </a:prstGeom>
          <a:noFill/>
          <a:ln cap="flat" cmpd="sng" w="9525">
            <a:solidFill>
              <a:srgbClr val="000000"/>
            </a:solidFill>
            <a:prstDash val="solid"/>
            <a:round/>
            <a:headEnd len="sm" w="sm" type="none"/>
            <a:tailEnd len="sm" w="sm" type="none"/>
          </a:ln>
        </p:spPr>
      </p:pic>
      <p:sp>
        <p:nvSpPr>
          <p:cNvPr id="923" name="Google Shape;923;p49"/>
          <p:cNvSpPr/>
          <p:nvPr/>
        </p:nvSpPr>
        <p:spPr>
          <a:xfrm flipH="1" rot="10800000">
            <a:off x="4727650" y="2716650"/>
            <a:ext cx="5331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924" name="Google Shape;924;p49"/>
          <p:cNvGrpSpPr/>
          <p:nvPr/>
        </p:nvGrpSpPr>
        <p:grpSpPr>
          <a:xfrm>
            <a:off x="5368800" y="1029025"/>
            <a:ext cx="1352100" cy="2272200"/>
            <a:chOff x="-1944325" y="1666825"/>
            <a:chExt cx="1352100" cy="2272200"/>
          </a:xfrm>
        </p:grpSpPr>
        <p:grpSp>
          <p:nvGrpSpPr>
            <p:cNvPr id="925" name="Google Shape;925;p49"/>
            <p:cNvGrpSpPr/>
            <p:nvPr/>
          </p:nvGrpSpPr>
          <p:grpSpPr>
            <a:xfrm>
              <a:off x="-1944263" y="1690111"/>
              <a:ext cx="1351993" cy="2225640"/>
              <a:chOff x="2789225" y="2811000"/>
              <a:chExt cx="1387941" cy="2286225"/>
            </a:xfrm>
          </p:grpSpPr>
          <p:pic>
            <p:nvPicPr>
              <p:cNvPr id="926" name="Google Shape;926;p49"/>
              <p:cNvPicPr preferRelativeResize="0"/>
              <p:nvPr/>
            </p:nvPicPr>
            <p:blipFill>
              <a:blip r:embed="rId8">
                <a:alphaModFix/>
              </a:blip>
              <a:stretch>
                <a:fillRect/>
              </a:stretch>
            </p:blipFill>
            <p:spPr>
              <a:xfrm>
                <a:off x="2789225" y="2811000"/>
                <a:ext cx="1387941" cy="2151900"/>
              </a:xfrm>
              <a:prstGeom prst="rect">
                <a:avLst/>
              </a:prstGeom>
              <a:noFill/>
              <a:ln>
                <a:noFill/>
              </a:ln>
            </p:spPr>
          </p:pic>
          <p:pic>
            <p:nvPicPr>
              <p:cNvPr id="927" name="Google Shape;927;p49"/>
              <p:cNvPicPr preferRelativeResize="0"/>
              <p:nvPr/>
            </p:nvPicPr>
            <p:blipFill rotWithShape="1">
              <a:blip r:embed="rId9">
                <a:alphaModFix/>
              </a:blip>
              <a:srcRect b="0" l="0" r="0" t="79253"/>
              <a:stretch/>
            </p:blipFill>
            <p:spPr>
              <a:xfrm>
                <a:off x="2818450" y="4923000"/>
                <a:ext cx="1014700" cy="174225"/>
              </a:xfrm>
              <a:prstGeom prst="rect">
                <a:avLst/>
              </a:prstGeom>
              <a:noFill/>
              <a:ln>
                <a:noFill/>
              </a:ln>
            </p:spPr>
          </p:pic>
          <p:pic>
            <p:nvPicPr>
              <p:cNvPr id="928" name="Google Shape;928;p49"/>
              <p:cNvPicPr preferRelativeResize="0"/>
              <p:nvPr/>
            </p:nvPicPr>
            <p:blipFill rotWithShape="1">
              <a:blip r:embed="rId9">
                <a:alphaModFix/>
              </a:blip>
              <a:srcRect b="26652" l="0" r="0" t="50234"/>
              <a:stretch/>
            </p:blipFill>
            <p:spPr>
              <a:xfrm>
                <a:off x="2818450" y="4326450"/>
                <a:ext cx="1014700" cy="194100"/>
              </a:xfrm>
              <a:prstGeom prst="rect">
                <a:avLst/>
              </a:prstGeom>
              <a:noFill/>
              <a:ln>
                <a:noFill/>
              </a:ln>
            </p:spPr>
          </p:pic>
          <p:pic>
            <p:nvPicPr>
              <p:cNvPr id="929" name="Google Shape;929;p49"/>
              <p:cNvPicPr preferRelativeResize="0"/>
              <p:nvPr/>
            </p:nvPicPr>
            <p:blipFill rotWithShape="1">
              <a:blip r:embed="rId9">
                <a:alphaModFix/>
              </a:blip>
              <a:srcRect b="53869" l="0" r="0" t="25383"/>
              <a:stretch/>
            </p:blipFill>
            <p:spPr>
              <a:xfrm>
                <a:off x="2818450" y="4748775"/>
                <a:ext cx="1014700" cy="174225"/>
              </a:xfrm>
              <a:prstGeom prst="rect">
                <a:avLst/>
              </a:prstGeom>
              <a:noFill/>
              <a:ln>
                <a:noFill/>
              </a:ln>
            </p:spPr>
          </p:pic>
          <p:pic>
            <p:nvPicPr>
              <p:cNvPr id="930" name="Google Shape;930;p49"/>
              <p:cNvPicPr preferRelativeResize="0"/>
              <p:nvPr/>
            </p:nvPicPr>
            <p:blipFill rotWithShape="1">
              <a:blip r:embed="rId9">
                <a:alphaModFix/>
              </a:blip>
              <a:srcRect b="76886" l="0" r="0" t="0"/>
              <a:stretch/>
            </p:blipFill>
            <p:spPr>
              <a:xfrm>
                <a:off x="2818450" y="3904125"/>
                <a:ext cx="979575" cy="194100"/>
              </a:xfrm>
              <a:prstGeom prst="rect">
                <a:avLst/>
              </a:prstGeom>
              <a:noFill/>
              <a:ln>
                <a:noFill/>
              </a:ln>
            </p:spPr>
          </p:pic>
          <p:sp>
            <p:nvSpPr>
              <p:cNvPr id="931" name="Google Shape;931;p49"/>
              <p:cNvSpPr/>
              <p:nvPr/>
            </p:nvSpPr>
            <p:spPr>
              <a:xfrm>
                <a:off x="3777350" y="4359725"/>
                <a:ext cx="239400" cy="160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932" name="Google Shape;932;p49"/>
            <p:cNvSpPr/>
            <p:nvPr/>
          </p:nvSpPr>
          <p:spPr>
            <a:xfrm>
              <a:off x="-1944325" y="1666825"/>
              <a:ext cx="1352100" cy="227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6" name="Shape 936"/>
        <p:cNvGrpSpPr/>
        <p:nvPr/>
      </p:nvGrpSpPr>
      <p:grpSpPr>
        <a:xfrm>
          <a:off x="0" y="0"/>
          <a:ext cx="0" cy="0"/>
          <a:chOff x="0" y="0"/>
          <a:chExt cx="0" cy="0"/>
        </a:xfrm>
      </p:grpSpPr>
      <p:pic>
        <p:nvPicPr>
          <p:cNvPr id="937" name="Google Shape;937;p50"/>
          <p:cNvPicPr preferRelativeResize="0"/>
          <p:nvPr/>
        </p:nvPicPr>
        <p:blipFill>
          <a:blip r:embed="rId3">
            <a:alphaModFix/>
          </a:blip>
          <a:stretch>
            <a:fillRect/>
          </a:stretch>
        </p:blipFill>
        <p:spPr>
          <a:xfrm>
            <a:off x="1002700" y="1142100"/>
            <a:ext cx="7138589" cy="3820975"/>
          </a:xfrm>
          <a:prstGeom prst="rect">
            <a:avLst/>
          </a:prstGeom>
          <a:noFill/>
          <a:ln>
            <a:noFill/>
          </a:ln>
        </p:spPr>
      </p:pic>
      <p:sp>
        <p:nvSpPr>
          <p:cNvPr id="938" name="Google Shape;938;p50"/>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2</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1"/>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44" name="Google Shape;944;p51"/>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945" name="Google Shape;945;p51"/>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946" name="Google Shape;946;p51"/>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947" name="Google Shape;947;p51"/>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948" name="Google Shape;948;p51"/>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949" name="Google Shape;949;p51"/>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950" name="Google Shape;950;p51"/>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3 - Data Cleaning</a:t>
            </a:r>
            <a:endParaRPr sz="500">
              <a:latin typeface="Sarabun"/>
              <a:ea typeface="Sarabun"/>
              <a:cs typeface="Sarabun"/>
              <a:sym typeface="Sarabu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2"/>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956" name="Google Shape;956;p52"/>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957" name="Google Shape;957;p52"/>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2274600"/>
                <a:gridCol w="5673875"/>
                <a:gridCol w="669500"/>
              </a:tblGrid>
              <a:tr h="3946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868200">
                <a:tc>
                  <a:txBody>
                    <a:bodyPr/>
                    <a:lstStyle/>
                    <a:p>
                      <a:pPr indent="0" lvl="0" marL="0" rtl="0" algn="ctr">
                        <a:spcBef>
                          <a:spcPts val="0"/>
                        </a:spcBef>
                        <a:spcAft>
                          <a:spcPts val="0"/>
                        </a:spcAft>
                        <a:buNone/>
                      </a:pPr>
                      <a:r>
                        <a:rPr b="1" lang="en" sz="1800">
                          <a:latin typeface="Sarabun"/>
                          <a:ea typeface="Sarabun"/>
                          <a:cs typeface="Sarabun"/>
                          <a:sym typeface="Sarabun"/>
                        </a:rPr>
                        <a:t>4</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42</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4400">
                <a:tc>
                  <a:txBody>
                    <a:bodyPr/>
                    <a:lstStyle/>
                    <a:p>
                      <a:pPr indent="0" lvl="0" marL="0" rtl="0" algn="ctr">
                        <a:spcBef>
                          <a:spcPts val="0"/>
                        </a:spcBef>
                        <a:spcAft>
                          <a:spcPts val="0"/>
                        </a:spcAft>
                        <a:buNone/>
                      </a:pPr>
                      <a:r>
                        <a:rPr b="1" lang="en" sz="1800">
                          <a:latin typeface="Sarabun"/>
                          <a:ea typeface="Sarabun"/>
                          <a:cs typeface="Sarabun"/>
                          <a:sym typeface="Sarabun"/>
                        </a:rPr>
                        <a:t>5</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42</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958" name="Google Shape;958;p52"/>
          <p:cNvPicPr preferRelativeResize="0"/>
          <p:nvPr/>
        </p:nvPicPr>
        <p:blipFill>
          <a:blip r:embed="rId4">
            <a:alphaModFix/>
          </a:blip>
          <a:stretch>
            <a:fillRect/>
          </a:stretch>
        </p:blipFill>
        <p:spPr>
          <a:xfrm>
            <a:off x="555150" y="1164950"/>
            <a:ext cx="2064900" cy="1673100"/>
          </a:xfrm>
          <a:prstGeom prst="roundRect">
            <a:avLst>
              <a:gd fmla="val 16667" name="adj"/>
            </a:avLst>
          </a:prstGeom>
          <a:noFill/>
          <a:ln cap="flat" cmpd="sng" w="9525">
            <a:solidFill>
              <a:srgbClr val="000000"/>
            </a:solidFill>
            <a:prstDash val="solid"/>
            <a:round/>
            <a:headEnd len="sm" w="sm" type="none"/>
            <a:tailEnd len="sm" w="sm" type="none"/>
          </a:ln>
        </p:spPr>
      </p:pic>
      <p:pic>
        <p:nvPicPr>
          <p:cNvPr id="959" name="Google Shape;959;p52"/>
          <p:cNvPicPr preferRelativeResize="0"/>
          <p:nvPr/>
        </p:nvPicPr>
        <p:blipFill>
          <a:blip r:embed="rId5">
            <a:alphaModFix/>
          </a:blip>
          <a:stretch>
            <a:fillRect/>
          </a:stretch>
        </p:blipFill>
        <p:spPr>
          <a:xfrm>
            <a:off x="3198613" y="1267238"/>
            <a:ext cx="2246100" cy="1468500"/>
          </a:xfrm>
          <a:prstGeom prst="roundRect">
            <a:avLst>
              <a:gd fmla="val 16667" name="adj"/>
            </a:avLst>
          </a:prstGeom>
          <a:noFill/>
          <a:ln cap="rnd" cmpd="sng" w="9525">
            <a:solidFill>
              <a:schemeClr val="dk2"/>
            </a:solidFill>
            <a:prstDash val="solid"/>
            <a:round/>
            <a:headEnd len="sm" w="sm" type="none"/>
            <a:tailEnd len="sm" w="sm" type="none"/>
          </a:ln>
        </p:spPr>
      </p:pic>
      <p:pic>
        <p:nvPicPr>
          <p:cNvPr id="960" name="Google Shape;960;p52"/>
          <p:cNvPicPr preferRelativeResize="0"/>
          <p:nvPr/>
        </p:nvPicPr>
        <p:blipFill>
          <a:blip r:embed="rId6">
            <a:alphaModFix/>
          </a:blip>
          <a:stretch>
            <a:fillRect/>
          </a:stretch>
        </p:blipFill>
        <p:spPr>
          <a:xfrm>
            <a:off x="5786100" y="1257325"/>
            <a:ext cx="1855800" cy="1572300"/>
          </a:xfrm>
          <a:prstGeom prst="roundRect">
            <a:avLst>
              <a:gd fmla="val 16667" name="adj"/>
            </a:avLst>
          </a:prstGeom>
          <a:noFill/>
          <a:ln>
            <a:noFill/>
          </a:ln>
        </p:spPr>
      </p:pic>
      <p:pic>
        <p:nvPicPr>
          <p:cNvPr id="961" name="Google Shape;961;p52"/>
          <p:cNvPicPr preferRelativeResize="0"/>
          <p:nvPr/>
        </p:nvPicPr>
        <p:blipFill>
          <a:blip r:embed="rId7">
            <a:alphaModFix/>
          </a:blip>
          <a:stretch>
            <a:fillRect/>
          </a:stretch>
        </p:blipFill>
        <p:spPr>
          <a:xfrm>
            <a:off x="523076" y="3205100"/>
            <a:ext cx="2129100" cy="1572300"/>
          </a:xfrm>
          <a:prstGeom prst="roundRect">
            <a:avLst>
              <a:gd fmla="val 16667" name="adj"/>
            </a:avLst>
          </a:prstGeom>
          <a:noFill/>
          <a:ln cap="flat" cmpd="sng" w="9525">
            <a:solidFill>
              <a:srgbClr val="000000"/>
            </a:solidFill>
            <a:prstDash val="solid"/>
            <a:round/>
            <a:headEnd len="sm" w="sm" type="none"/>
            <a:tailEnd len="sm" w="sm" type="none"/>
          </a:ln>
        </p:spPr>
      </p:pic>
      <p:pic>
        <p:nvPicPr>
          <p:cNvPr id="962" name="Google Shape;962;p52"/>
          <p:cNvPicPr preferRelativeResize="0"/>
          <p:nvPr/>
        </p:nvPicPr>
        <p:blipFill>
          <a:blip r:embed="rId8">
            <a:alphaModFix/>
          </a:blip>
          <a:stretch>
            <a:fillRect/>
          </a:stretch>
        </p:blipFill>
        <p:spPr>
          <a:xfrm>
            <a:off x="3198625" y="3086775"/>
            <a:ext cx="2064900" cy="1754400"/>
          </a:xfrm>
          <a:prstGeom prst="roundRect">
            <a:avLst>
              <a:gd fmla="val 16667" name="adj"/>
            </a:avLst>
          </a:prstGeom>
          <a:noFill/>
          <a:ln>
            <a:noFill/>
          </a:ln>
        </p:spPr>
      </p:pic>
      <p:pic>
        <p:nvPicPr>
          <p:cNvPr id="963" name="Google Shape;963;p52"/>
          <p:cNvPicPr preferRelativeResize="0"/>
          <p:nvPr/>
        </p:nvPicPr>
        <p:blipFill>
          <a:blip r:embed="rId9">
            <a:alphaModFix/>
          </a:blip>
          <a:stretch>
            <a:fillRect/>
          </a:stretch>
        </p:blipFill>
        <p:spPr>
          <a:xfrm>
            <a:off x="5562425" y="3086775"/>
            <a:ext cx="2246100" cy="17583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75" name="Google Shape;275;p26"/>
          <p:cNvSpPr txBox="1"/>
          <p:nvPr>
            <p:ph type="title"/>
          </p:nvPr>
        </p:nvSpPr>
        <p:spPr>
          <a:xfrm>
            <a:off x="4047175" y="2504625"/>
            <a:ext cx="5502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Analysis/Insights</a:t>
            </a:r>
            <a:endParaRPr/>
          </a:p>
        </p:txBody>
      </p:sp>
      <p:sp>
        <p:nvSpPr>
          <p:cNvPr id="276" name="Google Shape;276;p26"/>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77" name="Google Shape;277;p26"/>
          <p:cNvGrpSpPr/>
          <p:nvPr/>
        </p:nvGrpSpPr>
        <p:grpSpPr>
          <a:xfrm>
            <a:off x="-640600" y="1389751"/>
            <a:ext cx="4482703" cy="6005173"/>
            <a:chOff x="3554925" y="1032850"/>
            <a:chExt cx="1590175" cy="2130325"/>
          </a:xfrm>
        </p:grpSpPr>
        <p:sp>
          <p:nvSpPr>
            <p:cNvPr id="278" name="Google Shape;278;p26"/>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6"/>
          <p:cNvGrpSpPr/>
          <p:nvPr/>
        </p:nvGrpSpPr>
        <p:grpSpPr>
          <a:xfrm rot="-497935">
            <a:off x="1052223" y="579949"/>
            <a:ext cx="625347" cy="894703"/>
            <a:chOff x="2381175" y="4061600"/>
            <a:chExt cx="360900" cy="516350"/>
          </a:xfrm>
        </p:grpSpPr>
        <p:sp>
          <p:nvSpPr>
            <p:cNvPr id="381" name="Google Shape;381;p26"/>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6"/>
          <p:cNvGrpSpPr/>
          <p:nvPr/>
        </p:nvGrpSpPr>
        <p:grpSpPr>
          <a:xfrm flipH="1">
            <a:off x="3689711" y="743592"/>
            <a:ext cx="1018767" cy="837885"/>
            <a:chOff x="748250" y="3297050"/>
            <a:chExt cx="917725" cy="723625"/>
          </a:xfrm>
        </p:grpSpPr>
        <p:sp>
          <p:nvSpPr>
            <p:cNvPr id="386" name="Google Shape;386;p2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3"/>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969" name="Google Shape;969;p53"/>
          <p:cNvPicPr preferRelativeResize="0"/>
          <p:nvPr/>
        </p:nvPicPr>
        <p:blipFill>
          <a:blip r:embed="rId3">
            <a:alphaModFix/>
          </a:blip>
          <a:stretch>
            <a:fillRect/>
          </a:stretch>
        </p:blipFill>
        <p:spPr>
          <a:xfrm>
            <a:off x="7079047" y="3503156"/>
            <a:ext cx="2064950" cy="1564150"/>
          </a:xfrm>
          <a:prstGeom prst="rect">
            <a:avLst/>
          </a:prstGeom>
          <a:noFill/>
          <a:ln>
            <a:noFill/>
          </a:ln>
        </p:spPr>
      </p:pic>
      <p:graphicFrame>
        <p:nvGraphicFramePr>
          <p:cNvPr id="970" name="Google Shape;970;p53"/>
          <p:cNvGraphicFramePr/>
          <p:nvPr/>
        </p:nvGraphicFramePr>
        <p:xfrm>
          <a:off x="68035" y="539506"/>
          <a:ext cx="3000000" cy="3000000"/>
        </p:xfrm>
        <a:graphic>
          <a:graphicData uri="http://schemas.openxmlformats.org/drawingml/2006/table">
            <a:tbl>
              <a:tblPr>
                <a:noFill/>
                <a:tableStyleId>{BC5939F7-526F-43A6-B322-DFE1D376F065}</a:tableStyleId>
              </a:tblPr>
              <a:tblGrid>
                <a:gridCol w="6778200"/>
                <a:gridCol w="2211875"/>
              </a:tblGrid>
              <a:tr h="3951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1005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Created a SQL file for each table to have a “raw_tableName” for cleaning </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797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Performed tests in YAML</a:t>
                      </a:r>
                      <a:r>
                        <a:rPr lang="en" sz="1100">
                          <a:solidFill>
                            <a:schemeClr val="dk1"/>
                          </a:solidFill>
                          <a:latin typeface="Sarabun"/>
                          <a:ea typeface="Sarabun"/>
                          <a:cs typeface="Sarabun"/>
                          <a:sym typeface="Sarabun"/>
                        </a:rPr>
                        <a:t> files      to detect non-unique </a:t>
                      </a:r>
                      <a:r>
                        <a:rPr lang="en" sz="1100">
                          <a:solidFill>
                            <a:schemeClr val="dk1"/>
                          </a:solidFill>
                          <a:latin typeface="Sarabun"/>
                          <a:ea typeface="Sarabun"/>
                          <a:cs typeface="Sarabun"/>
                          <a:sym typeface="Sarabun"/>
                        </a:rPr>
                        <a:t>primary</a:t>
                      </a:r>
                      <a:r>
                        <a:rPr lang="en" sz="1100">
                          <a:solidFill>
                            <a:schemeClr val="dk1"/>
                          </a:solidFill>
                          <a:latin typeface="Sarabun"/>
                          <a:ea typeface="Sarabun"/>
                          <a:cs typeface="Sarabun"/>
                          <a:sym typeface="Sarabun"/>
                        </a:rPr>
                        <a:t> keys and  identify null values in each column of every table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logical errors/inconsistent/inaccurate data from SQL testing files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Brought attention </a:t>
                      </a:r>
                      <a:r>
                        <a:rPr lang="en" sz="1100">
                          <a:solidFill>
                            <a:schemeClr val="dk1"/>
                          </a:solidFill>
                          <a:latin typeface="Sarabun"/>
                          <a:ea typeface="Sarabun"/>
                          <a:cs typeface="Sarabun"/>
                          <a:sym typeface="Sarabun"/>
                        </a:rPr>
                        <a:t>to errors/problems that needs to be fixed</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71" name="Google Shape;971;p53"/>
          <p:cNvSpPr/>
          <p:nvPr/>
        </p:nvSpPr>
        <p:spPr>
          <a:xfrm>
            <a:off x="2026989" y="17132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72" name="Google Shape;972;p53"/>
          <p:cNvPicPr preferRelativeResize="0"/>
          <p:nvPr/>
        </p:nvPicPr>
        <p:blipFill>
          <a:blip r:embed="rId4">
            <a:alphaModFix/>
          </a:blip>
          <a:stretch>
            <a:fillRect/>
          </a:stretch>
        </p:blipFill>
        <p:spPr>
          <a:xfrm>
            <a:off x="122750" y="1211777"/>
            <a:ext cx="1807500" cy="1246800"/>
          </a:xfrm>
          <a:prstGeom prst="roundRect">
            <a:avLst>
              <a:gd fmla="val 16667" name="adj"/>
            </a:avLst>
          </a:prstGeom>
          <a:noFill/>
          <a:ln cap="rnd" cmpd="sng" w="9525">
            <a:solidFill>
              <a:schemeClr val="dk2"/>
            </a:solidFill>
            <a:prstDash val="solid"/>
            <a:round/>
            <a:headEnd len="sm" w="sm" type="none"/>
            <a:tailEnd len="sm" w="sm" type="none"/>
          </a:ln>
        </p:spPr>
      </p:pic>
      <p:pic>
        <p:nvPicPr>
          <p:cNvPr id="973" name="Google Shape;973;p53"/>
          <p:cNvPicPr preferRelativeResize="0"/>
          <p:nvPr/>
        </p:nvPicPr>
        <p:blipFill>
          <a:blip r:embed="rId5">
            <a:alphaModFix/>
          </a:blip>
          <a:stretch>
            <a:fillRect/>
          </a:stretch>
        </p:blipFill>
        <p:spPr>
          <a:xfrm>
            <a:off x="122738" y="3233863"/>
            <a:ext cx="1855800" cy="1572300"/>
          </a:xfrm>
          <a:prstGeom prst="roundRect">
            <a:avLst>
              <a:gd fmla="val 16667" name="adj"/>
            </a:avLst>
          </a:prstGeom>
          <a:noFill/>
          <a:ln>
            <a:noFill/>
          </a:ln>
        </p:spPr>
      </p:pic>
      <p:pic>
        <p:nvPicPr>
          <p:cNvPr id="974" name="Google Shape;974;p53"/>
          <p:cNvPicPr preferRelativeResize="0"/>
          <p:nvPr/>
        </p:nvPicPr>
        <p:blipFill>
          <a:blip r:embed="rId6">
            <a:alphaModFix/>
          </a:blip>
          <a:stretch>
            <a:fillRect/>
          </a:stretch>
        </p:blipFill>
        <p:spPr>
          <a:xfrm>
            <a:off x="5650450" y="1132925"/>
            <a:ext cx="1172145" cy="1572275"/>
          </a:xfrm>
          <a:prstGeom prst="rect">
            <a:avLst/>
          </a:prstGeom>
          <a:noFill/>
          <a:ln cap="flat" cmpd="sng" w="9525">
            <a:solidFill>
              <a:srgbClr val="000000"/>
            </a:solidFill>
            <a:prstDash val="solid"/>
            <a:round/>
            <a:headEnd len="sm" w="sm" type="none"/>
            <a:tailEnd len="sm" w="sm" type="none"/>
          </a:ln>
        </p:spPr>
      </p:pic>
      <p:pic>
        <p:nvPicPr>
          <p:cNvPr id="975" name="Google Shape;975;p53"/>
          <p:cNvPicPr preferRelativeResize="0"/>
          <p:nvPr/>
        </p:nvPicPr>
        <p:blipFill>
          <a:blip r:embed="rId7">
            <a:alphaModFix/>
          </a:blip>
          <a:stretch>
            <a:fillRect/>
          </a:stretch>
        </p:blipFill>
        <p:spPr>
          <a:xfrm>
            <a:off x="2526075" y="947325"/>
            <a:ext cx="2602855" cy="626925"/>
          </a:xfrm>
          <a:prstGeom prst="rect">
            <a:avLst/>
          </a:prstGeom>
          <a:noFill/>
          <a:ln cap="flat" cmpd="sng" w="9525">
            <a:solidFill>
              <a:srgbClr val="000000"/>
            </a:solidFill>
            <a:prstDash val="solid"/>
            <a:round/>
            <a:headEnd len="sm" w="sm" type="none"/>
            <a:tailEnd len="sm" w="sm" type="none"/>
          </a:ln>
        </p:spPr>
      </p:pic>
      <p:pic>
        <p:nvPicPr>
          <p:cNvPr id="976" name="Google Shape;976;p53"/>
          <p:cNvPicPr preferRelativeResize="0"/>
          <p:nvPr/>
        </p:nvPicPr>
        <p:blipFill>
          <a:blip r:embed="rId8">
            <a:alphaModFix/>
          </a:blip>
          <a:stretch>
            <a:fillRect/>
          </a:stretch>
        </p:blipFill>
        <p:spPr>
          <a:xfrm>
            <a:off x="2526075" y="1637075"/>
            <a:ext cx="2574750" cy="626925"/>
          </a:xfrm>
          <a:prstGeom prst="rect">
            <a:avLst/>
          </a:prstGeom>
          <a:noFill/>
          <a:ln cap="flat" cmpd="sng" w="9525">
            <a:solidFill>
              <a:srgbClr val="474747"/>
            </a:solidFill>
            <a:prstDash val="solid"/>
            <a:round/>
            <a:headEnd len="sm" w="sm" type="none"/>
            <a:tailEnd len="sm" w="sm" type="none"/>
          </a:ln>
        </p:spPr>
      </p:pic>
      <p:pic>
        <p:nvPicPr>
          <p:cNvPr id="977" name="Google Shape;977;p53"/>
          <p:cNvPicPr preferRelativeResize="0"/>
          <p:nvPr/>
        </p:nvPicPr>
        <p:blipFill>
          <a:blip r:embed="rId9">
            <a:alphaModFix/>
          </a:blip>
          <a:stretch>
            <a:fillRect/>
          </a:stretch>
        </p:blipFill>
        <p:spPr>
          <a:xfrm>
            <a:off x="2540125" y="2340196"/>
            <a:ext cx="2574750" cy="618690"/>
          </a:xfrm>
          <a:prstGeom prst="rect">
            <a:avLst/>
          </a:prstGeom>
          <a:noFill/>
          <a:ln cap="flat" cmpd="sng" w="9525">
            <a:solidFill>
              <a:srgbClr val="000000"/>
            </a:solidFill>
            <a:prstDash val="solid"/>
            <a:round/>
            <a:headEnd len="sm" w="sm" type="none"/>
            <a:tailEnd len="sm" w="sm" type="none"/>
          </a:ln>
        </p:spPr>
      </p:pic>
      <p:sp>
        <p:nvSpPr>
          <p:cNvPr id="978" name="Google Shape;978;p53"/>
          <p:cNvSpPr/>
          <p:nvPr/>
        </p:nvSpPr>
        <p:spPr>
          <a:xfrm>
            <a:off x="5197601" y="171326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79" name="Google Shape;979;p53"/>
          <p:cNvSpPr/>
          <p:nvPr/>
        </p:nvSpPr>
        <p:spPr>
          <a:xfrm>
            <a:off x="2027000" y="3881400"/>
            <a:ext cx="7416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80" name="Google Shape;980;p53"/>
          <p:cNvPicPr preferRelativeResize="0"/>
          <p:nvPr/>
        </p:nvPicPr>
        <p:blipFill>
          <a:blip r:embed="rId10">
            <a:alphaModFix/>
          </a:blip>
          <a:stretch>
            <a:fillRect/>
          </a:stretch>
        </p:blipFill>
        <p:spPr>
          <a:xfrm>
            <a:off x="4597525" y="4110325"/>
            <a:ext cx="2158250" cy="915792"/>
          </a:xfrm>
          <a:prstGeom prst="rect">
            <a:avLst/>
          </a:prstGeom>
          <a:noFill/>
          <a:ln cap="flat" cmpd="sng" w="9525">
            <a:solidFill>
              <a:srgbClr val="000000"/>
            </a:solidFill>
            <a:prstDash val="solid"/>
            <a:round/>
            <a:headEnd len="sm" w="sm" type="none"/>
            <a:tailEnd len="sm" w="sm" type="none"/>
          </a:ln>
        </p:spPr>
      </p:pic>
      <p:pic>
        <p:nvPicPr>
          <p:cNvPr id="981" name="Google Shape;981;p53"/>
          <p:cNvPicPr preferRelativeResize="0"/>
          <p:nvPr/>
        </p:nvPicPr>
        <p:blipFill>
          <a:blip r:embed="rId11">
            <a:alphaModFix/>
          </a:blip>
          <a:stretch>
            <a:fillRect/>
          </a:stretch>
        </p:blipFill>
        <p:spPr>
          <a:xfrm>
            <a:off x="4576275" y="3135350"/>
            <a:ext cx="2199334" cy="915800"/>
          </a:xfrm>
          <a:prstGeom prst="rect">
            <a:avLst/>
          </a:prstGeom>
          <a:noFill/>
          <a:ln cap="flat" cmpd="sng" w="9525">
            <a:solidFill>
              <a:srgbClr val="000000"/>
            </a:solidFill>
            <a:prstDash val="solid"/>
            <a:round/>
            <a:headEnd len="sm" w="sm" type="none"/>
            <a:tailEnd len="sm" w="sm" type="none"/>
          </a:ln>
        </p:spPr>
      </p:pic>
      <p:pic>
        <p:nvPicPr>
          <p:cNvPr id="982" name="Google Shape;982;p53"/>
          <p:cNvPicPr preferRelativeResize="0"/>
          <p:nvPr/>
        </p:nvPicPr>
        <p:blipFill>
          <a:blip r:embed="rId12">
            <a:alphaModFix/>
          </a:blip>
          <a:stretch>
            <a:fillRect/>
          </a:stretch>
        </p:blipFill>
        <p:spPr>
          <a:xfrm>
            <a:off x="2829557" y="3135338"/>
            <a:ext cx="1057171" cy="1923950"/>
          </a:xfrm>
          <a:prstGeom prst="rect">
            <a:avLst/>
          </a:prstGeom>
          <a:noFill/>
          <a:ln cap="flat" cmpd="sng" w="9525">
            <a:solidFill>
              <a:srgbClr val="000000"/>
            </a:solidFill>
            <a:prstDash val="solid"/>
            <a:round/>
            <a:headEnd len="sm" w="sm" type="none"/>
            <a:tailEnd len="sm" w="sm" type="none"/>
          </a:ln>
        </p:spPr>
      </p:pic>
      <p:sp>
        <p:nvSpPr>
          <p:cNvPr id="983" name="Google Shape;983;p53"/>
          <p:cNvSpPr/>
          <p:nvPr/>
        </p:nvSpPr>
        <p:spPr>
          <a:xfrm>
            <a:off x="3962100" y="3881400"/>
            <a:ext cx="5388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84" name="Google Shape;984;p53"/>
          <p:cNvSpPr txBox="1"/>
          <p:nvPr/>
        </p:nvSpPr>
        <p:spPr>
          <a:xfrm>
            <a:off x="1930225" y="3340788"/>
            <a:ext cx="9699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arabun"/>
                <a:ea typeface="Sarabun"/>
                <a:cs typeface="Sarabun"/>
                <a:sym typeface="Sarabun"/>
              </a:rPr>
              <a:t>YAML testing files</a:t>
            </a:r>
            <a:endParaRPr sz="1100">
              <a:solidFill>
                <a:schemeClr val="dk1"/>
              </a:solidFill>
              <a:latin typeface="Sarabun"/>
              <a:ea typeface="Sarabun"/>
              <a:cs typeface="Sarabun"/>
              <a:sym typeface="Sarabun"/>
            </a:endParaRPr>
          </a:p>
        </p:txBody>
      </p:sp>
      <p:sp>
        <p:nvSpPr>
          <p:cNvPr id="985" name="Google Shape;985;p53"/>
          <p:cNvSpPr txBox="1"/>
          <p:nvPr/>
        </p:nvSpPr>
        <p:spPr>
          <a:xfrm>
            <a:off x="3881125" y="3281538"/>
            <a:ext cx="8034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arabun"/>
                <a:ea typeface="Sarabun"/>
                <a:cs typeface="Sarabun"/>
                <a:sym typeface="Sarabun"/>
              </a:rPr>
              <a:t>SQL</a:t>
            </a:r>
            <a:r>
              <a:rPr lang="en" sz="1100">
                <a:solidFill>
                  <a:schemeClr val="dk1"/>
                </a:solidFill>
                <a:latin typeface="Sarabun"/>
                <a:ea typeface="Sarabun"/>
                <a:cs typeface="Sarabun"/>
                <a:sym typeface="Sarabun"/>
              </a:rPr>
              <a:t> testing files</a:t>
            </a:r>
            <a:endParaRPr sz="1100">
              <a:solidFill>
                <a:schemeClr val="dk1"/>
              </a:solidFill>
              <a:latin typeface="Sarabun"/>
              <a:ea typeface="Sarabun"/>
              <a:cs typeface="Sarabun"/>
              <a:sym typeface="Sarabun"/>
            </a:endParaRPr>
          </a:p>
        </p:txBody>
      </p:sp>
      <p:pic>
        <p:nvPicPr>
          <p:cNvPr id="986" name="Google Shape;986;p53"/>
          <p:cNvPicPr preferRelativeResize="0"/>
          <p:nvPr/>
        </p:nvPicPr>
        <p:blipFill>
          <a:blip r:embed="rId13">
            <a:alphaModFix/>
          </a:blip>
          <a:stretch>
            <a:fillRect/>
          </a:stretch>
        </p:blipFill>
        <p:spPr>
          <a:xfrm>
            <a:off x="-4811325" y="810119"/>
            <a:ext cx="4324201" cy="16484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4"/>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992" name="Google Shape;992;p54"/>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93" name="Google Shape;993;p54"/>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4819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Used reasoning and logic </a:t>
                      </a:r>
                      <a:r>
                        <a:rPr lang="en" sz="1100">
                          <a:solidFill>
                            <a:schemeClr val="dk1"/>
                          </a:solidFill>
                          <a:latin typeface="Sarabun"/>
                          <a:ea typeface="Sarabun"/>
                          <a:cs typeface="Sarabun"/>
                          <a:sym typeface="Sarabun"/>
                        </a:rPr>
                        <a:t>to brainstorm how to fix problems identified as a group</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Utilised SnowSQL</a:t>
                      </a:r>
                      <a:r>
                        <a:rPr lang="en" sz="1100">
                          <a:solidFill>
                            <a:schemeClr val="dk1"/>
                          </a:solidFill>
                          <a:latin typeface="Sarabun"/>
                          <a:ea typeface="Sarabun"/>
                          <a:cs typeface="Sarabun"/>
                          <a:sym typeface="Sarabun"/>
                        </a:rPr>
                        <a:t> to </a:t>
                      </a:r>
                      <a:r>
                        <a:rPr lang="en" sz="1100">
                          <a:solidFill>
                            <a:schemeClr val="dk1"/>
                          </a:solidFill>
                          <a:latin typeface="Sarabun"/>
                          <a:ea typeface="Sarabun"/>
                          <a:cs typeface="Sarabun"/>
                          <a:sym typeface="Sarabun"/>
                        </a:rPr>
                        <a:t>perform data cleaning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Verified the accuracy</a:t>
                      </a:r>
                      <a:r>
                        <a:rPr lang="en" sz="1100">
                          <a:solidFill>
                            <a:schemeClr val="dk1"/>
                          </a:solidFill>
                          <a:latin typeface="Sarabun"/>
                          <a:ea typeface="Sarabun"/>
                          <a:cs typeface="Sarabun"/>
                          <a:sym typeface="Sarabun"/>
                        </a:rPr>
                        <a:t> of our  data cleaning by rerunning the test SQL files, to ensure data is accurate and prepared and reliable for further use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E.g. We noticed some data in the date columns were ‘0096’. We came to a consensus that ‘0096’ does not make sense because this dataset only consists of data from 1996-1998. Therefore, replaced the ‘00’ to ‘19’ instead.</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94" name="Google Shape;994;p54"/>
          <p:cNvSpPr/>
          <p:nvPr/>
        </p:nvSpPr>
        <p:spPr>
          <a:xfrm rot="-5400000">
            <a:off x="901161" y="30441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95" name="Google Shape;995;p54"/>
          <p:cNvPicPr preferRelativeResize="0"/>
          <p:nvPr/>
        </p:nvPicPr>
        <p:blipFill>
          <a:blip r:embed="rId4">
            <a:alphaModFix/>
          </a:blip>
          <a:stretch>
            <a:fillRect/>
          </a:stretch>
        </p:blipFill>
        <p:spPr>
          <a:xfrm>
            <a:off x="175650" y="3503150"/>
            <a:ext cx="1853400" cy="1450800"/>
          </a:xfrm>
          <a:prstGeom prst="roundRect">
            <a:avLst>
              <a:gd fmla="val 16667" name="adj"/>
            </a:avLst>
          </a:prstGeom>
          <a:noFill/>
          <a:ln>
            <a:noFill/>
          </a:ln>
        </p:spPr>
      </p:pic>
      <p:pic>
        <p:nvPicPr>
          <p:cNvPr id="996" name="Google Shape;996;p54"/>
          <p:cNvPicPr preferRelativeResize="0"/>
          <p:nvPr/>
        </p:nvPicPr>
        <p:blipFill>
          <a:blip r:embed="rId5">
            <a:alphaModFix/>
          </a:blip>
          <a:stretch>
            <a:fillRect/>
          </a:stretch>
        </p:blipFill>
        <p:spPr>
          <a:xfrm>
            <a:off x="175650" y="1200525"/>
            <a:ext cx="3310350" cy="1661800"/>
          </a:xfrm>
          <a:prstGeom prst="rect">
            <a:avLst/>
          </a:prstGeom>
          <a:noFill/>
          <a:ln>
            <a:noFill/>
          </a:ln>
        </p:spPr>
      </p:pic>
      <p:sp>
        <p:nvSpPr>
          <p:cNvPr id="997" name="Google Shape;997;p54"/>
          <p:cNvSpPr/>
          <p:nvPr/>
        </p:nvSpPr>
        <p:spPr>
          <a:xfrm>
            <a:off x="3582174" y="18928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98" name="Google Shape;998;p54"/>
          <p:cNvPicPr preferRelativeResize="0"/>
          <p:nvPr/>
        </p:nvPicPr>
        <p:blipFill>
          <a:blip r:embed="rId6">
            <a:alphaModFix/>
          </a:blip>
          <a:stretch>
            <a:fillRect/>
          </a:stretch>
        </p:blipFill>
        <p:spPr>
          <a:xfrm>
            <a:off x="4080649" y="1392325"/>
            <a:ext cx="2547800" cy="1278225"/>
          </a:xfrm>
          <a:prstGeom prst="rect">
            <a:avLst/>
          </a:prstGeom>
          <a:noFill/>
          <a:ln>
            <a:noFill/>
          </a:ln>
        </p:spPr>
      </p:pic>
      <p:pic>
        <p:nvPicPr>
          <p:cNvPr id="999" name="Google Shape;999;p54"/>
          <p:cNvPicPr preferRelativeResize="0"/>
          <p:nvPr/>
        </p:nvPicPr>
        <p:blipFill>
          <a:blip r:embed="rId7">
            <a:alphaModFix/>
          </a:blip>
          <a:stretch>
            <a:fillRect/>
          </a:stretch>
        </p:blipFill>
        <p:spPr>
          <a:xfrm>
            <a:off x="2369837" y="3294100"/>
            <a:ext cx="4368362" cy="1564150"/>
          </a:xfrm>
          <a:prstGeom prst="rect">
            <a:avLst/>
          </a:prstGeom>
          <a:noFill/>
          <a:ln>
            <a:noFill/>
          </a:ln>
        </p:spPr>
      </p:pic>
      <p:sp>
        <p:nvSpPr>
          <p:cNvPr id="1000" name="Google Shape;1000;p54"/>
          <p:cNvSpPr/>
          <p:nvPr/>
        </p:nvSpPr>
        <p:spPr>
          <a:xfrm rot="5400000">
            <a:off x="4941624" y="28437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5"/>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06" name="Google Shape;1006;p55"/>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07" name="Google Shape;1007;p55"/>
          <p:cNvGraphicFramePr/>
          <p:nvPr/>
        </p:nvGraphicFramePr>
        <p:xfrm>
          <a:off x="68035" y="602906"/>
          <a:ext cx="3000000" cy="3000000"/>
        </p:xfrm>
        <a:graphic>
          <a:graphicData uri="http://schemas.openxmlformats.org/drawingml/2006/table">
            <a:tbl>
              <a:tblPr>
                <a:noFill/>
                <a:tableStyleId>{BC5939F7-526F-43A6-B322-DFE1D376F065}</a:tableStyleId>
              </a:tblPr>
              <a:tblGrid>
                <a:gridCol w="7011025"/>
                <a:gridCol w="1979050"/>
              </a:tblGrid>
              <a:tr h="476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2286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Created a source yaml file </a:t>
                      </a:r>
                      <a:r>
                        <a:rPr lang="en" sz="1100">
                          <a:solidFill>
                            <a:schemeClr val="dk1"/>
                          </a:solidFill>
                          <a:latin typeface="Sarabun"/>
                          <a:ea typeface="Sarabun"/>
                          <a:cs typeface="Sarabun"/>
                          <a:sym typeface="Sarabun"/>
                        </a:rPr>
                        <a:t>providing descriptions and tests on uniqueness and nullability for primary/composite keys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Enables the appearance of lineage</a:t>
                      </a:r>
                      <a:r>
                        <a:rPr lang="en" sz="1100">
                          <a:solidFill>
                            <a:schemeClr val="dk1"/>
                          </a:solidFill>
                          <a:latin typeface="Sarabun"/>
                          <a:ea typeface="Sarabun"/>
                          <a:cs typeface="Sarabun"/>
                          <a:sym typeface="Sarabun"/>
                        </a:rPr>
                        <a:t> which allows tracking of its transformations and dependencies, ensuring data integrity and reliability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08" name="Google Shape;1008;p55"/>
          <p:cNvPicPr preferRelativeResize="0"/>
          <p:nvPr/>
        </p:nvPicPr>
        <p:blipFill>
          <a:blip r:embed="rId4">
            <a:alphaModFix/>
          </a:blip>
          <a:stretch>
            <a:fillRect/>
          </a:stretch>
        </p:blipFill>
        <p:spPr>
          <a:xfrm>
            <a:off x="160625" y="1304300"/>
            <a:ext cx="1381800" cy="1173900"/>
          </a:xfrm>
          <a:prstGeom prst="roundRect">
            <a:avLst>
              <a:gd fmla="val 16667" name="adj"/>
            </a:avLst>
          </a:prstGeom>
          <a:noFill/>
          <a:ln>
            <a:noFill/>
          </a:ln>
        </p:spPr>
      </p:pic>
      <p:pic>
        <p:nvPicPr>
          <p:cNvPr id="1009" name="Google Shape;1009;p55"/>
          <p:cNvPicPr preferRelativeResize="0"/>
          <p:nvPr/>
        </p:nvPicPr>
        <p:blipFill>
          <a:blip r:embed="rId5">
            <a:alphaModFix/>
          </a:blip>
          <a:stretch>
            <a:fillRect/>
          </a:stretch>
        </p:blipFill>
        <p:spPr>
          <a:xfrm>
            <a:off x="1600775" y="1404002"/>
            <a:ext cx="2792775" cy="3036599"/>
          </a:xfrm>
          <a:prstGeom prst="rect">
            <a:avLst/>
          </a:prstGeom>
          <a:noFill/>
          <a:ln>
            <a:noFill/>
          </a:ln>
        </p:spPr>
      </p:pic>
      <p:pic>
        <p:nvPicPr>
          <p:cNvPr id="1010" name="Google Shape;1010;p55"/>
          <p:cNvPicPr preferRelativeResize="0"/>
          <p:nvPr/>
        </p:nvPicPr>
        <p:blipFill>
          <a:blip r:embed="rId6">
            <a:alphaModFix/>
          </a:blip>
          <a:stretch>
            <a:fillRect/>
          </a:stretch>
        </p:blipFill>
        <p:spPr>
          <a:xfrm>
            <a:off x="4393550" y="1639026"/>
            <a:ext cx="2680076" cy="2566549"/>
          </a:xfrm>
          <a:prstGeom prst="rect">
            <a:avLst/>
          </a:prstGeom>
          <a:noFill/>
          <a:ln>
            <a:noFill/>
          </a:ln>
        </p:spPr>
      </p:pic>
      <p:sp>
        <p:nvSpPr>
          <p:cNvPr id="1011" name="Google Shape;1011;p55"/>
          <p:cNvSpPr/>
          <p:nvPr/>
        </p:nvSpPr>
        <p:spPr>
          <a:xfrm flipH="1" rot="10800000">
            <a:off x="734356" y="2664500"/>
            <a:ext cx="546000" cy="6426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6"/>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17" name="Google Shape;1017;p56"/>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18" name="Google Shape;1018;p56"/>
          <p:cNvGraphicFramePr/>
          <p:nvPr/>
        </p:nvGraphicFramePr>
        <p:xfrm>
          <a:off x="68035" y="602906"/>
          <a:ext cx="3000000" cy="3000000"/>
        </p:xfrm>
        <a:graphic>
          <a:graphicData uri="http://schemas.openxmlformats.org/drawingml/2006/table">
            <a:tbl>
              <a:tblPr>
                <a:noFill/>
                <a:tableStyleId>{BC5939F7-526F-43A6-B322-DFE1D376F065}</a:tableStyleId>
              </a:tblPr>
              <a:tblGrid>
                <a:gridCol w="7011025"/>
                <a:gridCol w="1979050"/>
              </a:tblGrid>
              <a:tr h="476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2286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Creation of source yaml file allowed generation of automatic documentation when required with just 2 commands; ‘dbt docs generate’ and ‘dbt docs serve’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19" name="Google Shape;1019;p56"/>
          <p:cNvPicPr preferRelativeResize="0"/>
          <p:nvPr/>
        </p:nvPicPr>
        <p:blipFill>
          <a:blip r:embed="rId4">
            <a:alphaModFix/>
          </a:blip>
          <a:stretch>
            <a:fillRect/>
          </a:stretch>
        </p:blipFill>
        <p:spPr>
          <a:xfrm>
            <a:off x="160625" y="1304300"/>
            <a:ext cx="1381800" cy="1173900"/>
          </a:xfrm>
          <a:prstGeom prst="roundRect">
            <a:avLst>
              <a:gd fmla="val 16667" name="adj"/>
            </a:avLst>
          </a:prstGeom>
          <a:noFill/>
          <a:ln>
            <a:noFill/>
          </a:ln>
        </p:spPr>
      </p:pic>
      <p:pic>
        <p:nvPicPr>
          <p:cNvPr id="1020" name="Google Shape;1020;p56"/>
          <p:cNvPicPr preferRelativeResize="0"/>
          <p:nvPr/>
        </p:nvPicPr>
        <p:blipFill>
          <a:blip r:embed="rId5">
            <a:alphaModFix/>
          </a:blip>
          <a:stretch>
            <a:fillRect/>
          </a:stretch>
        </p:blipFill>
        <p:spPr>
          <a:xfrm>
            <a:off x="836350" y="2478250"/>
            <a:ext cx="6161801" cy="2513175"/>
          </a:xfrm>
          <a:prstGeom prst="rect">
            <a:avLst/>
          </a:prstGeom>
          <a:noFill/>
          <a:ln>
            <a:noFill/>
          </a:ln>
        </p:spPr>
      </p:pic>
      <p:sp>
        <p:nvSpPr>
          <p:cNvPr id="1021" name="Google Shape;1021;p56"/>
          <p:cNvSpPr/>
          <p:nvPr/>
        </p:nvSpPr>
        <p:spPr>
          <a:xfrm rot="5400000">
            <a:off x="1824350" y="1689650"/>
            <a:ext cx="480600" cy="6042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5" name="Shape 1025"/>
        <p:cNvGrpSpPr/>
        <p:nvPr/>
      </p:nvGrpSpPr>
      <p:grpSpPr>
        <a:xfrm>
          <a:off x="0" y="0"/>
          <a:ext cx="0" cy="0"/>
          <a:chOff x="0" y="0"/>
          <a:chExt cx="0" cy="0"/>
        </a:xfrm>
      </p:grpSpPr>
      <p:pic>
        <p:nvPicPr>
          <p:cNvPr id="1026" name="Google Shape;1026;p57"/>
          <p:cNvPicPr preferRelativeResize="0"/>
          <p:nvPr/>
        </p:nvPicPr>
        <p:blipFill>
          <a:blip r:embed="rId3">
            <a:alphaModFix/>
          </a:blip>
          <a:stretch>
            <a:fillRect/>
          </a:stretch>
        </p:blipFill>
        <p:spPr>
          <a:xfrm>
            <a:off x="1088175" y="1162275"/>
            <a:ext cx="6967660" cy="3820975"/>
          </a:xfrm>
          <a:prstGeom prst="rect">
            <a:avLst/>
          </a:prstGeom>
          <a:noFill/>
          <a:ln>
            <a:noFill/>
          </a:ln>
        </p:spPr>
      </p:pic>
      <p:sp>
        <p:nvSpPr>
          <p:cNvPr id="1027" name="Google Shape;1027;p57"/>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3</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8"/>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033" name="Google Shape;1033;p58"/>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034" name="Google Shape;1034;p58"/>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035" name="Google Shape;1035;p58"/>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036" name="Google Shape;1036;p58"/>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037" name="Google Shape;1037;p58"/>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038" name="Google Shape;1038;p58"/>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039" name="Google Shape;1039;p58"/>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4 - Linkage to PowerBI + Incremental Models</a:t>
            </a:r>
            <a:endParaRPr sz="500">
              <a:latin typeface="Sarabun"/>
              <a:ea typeface="Sarabun"/>
              <a:cs typeface="Sarabun"/>
              <a:sym typeface="Sarabu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59"/>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1045" name="Google Shape;1045;p59"/>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46" name="Google Shape;1046;p59"/>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2132425"/>
                <a:gridCol w="58160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639325">
                <a:tc>
                  <a:txBody>
                    <a:bodyPr/>
                    <a:lstStyle/>
                    <a:p>
                      <a:pPr indent="0" lvl="0" marL="0" rtl="0" algn="ctr">
                        <a:spcBef>
                          <a:spcPts val="0"/>
                        </a:spcBef>
                        <a:spcAft>
                          <a:spcPts val="0"/>
                        </a:spcAft>
                        <a:buNone/>
                      </a:pPr>
                      <a:r>
                        <a:rPr b="1" lang="en" sz="1800">
                          <a:latin typeface="Sarabun"/>
                          <a:ea typeface="Sarabun"/>
                          <a:cs typeface="Sarabun"/>
                          <a:sym typeface="Sarabun"/>
                        </a:rPr>
                        <a:t>6</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45675">
                <a:tc>
                  <a:txBody>
                    <a:bodyPr/>
                    <a:lstStyle/>
                    <a:p>
                      <a:pPr indent="0" lvl="0" marL="0" rtl="0" algn="ctr">
                        <a:spcBef>
                          <a:spcPts val="0"/>
                        </a:spcBef>
                        <a:spcAft>
                          <a:spcPts val="0"/>
                        </a:spcAft>
                        <a:buNone/>
                      </a:pPr>
                      <a:r>
                        <a:rPr b="1" lang="en" sz="1800">
                          <a:latin typeface="Sarabun"/>
                          <a:ea typeface="Sarabun"/>
                          <a:cs typeface="Sarabun"/>
                          <a:sym typeface="Sarabun"/>
                        </a:rPr>
                        <a:t>7</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47" name="Google Shape;1047;p59"/>
          <p:cNvPicPr preferRelativeResize="0"/>
          <p:nvPr/>
        </p:nvPicPr>
        <p:blipFill>
          <a:blip r:embed="rId4">
            <a:alphaModFix/>
          </a:blip>
          <a:stretch>
            <a:fillRect/>
          </a:stretch>
        </p:blipFill>
        <p:spPr>
          <a:xfrm>
            <a:off x="529228" y="3249640"/>
            <a:ext cx="1978800" cy="1312500"/>
          </a:xfrm>
          <a:prstGeom prst="roundRect">
            <a:avLst>
              <a:gd fmla="val 6377" name="adj"/>
            </a:avLst>
          </a:prstGeom>
          <a:noFill/>
          <a:ln>
            <a:noFill/>
          </a:ln>
        </p:spPr>
      </p:pic>
      <p:pic>
        <p:nvPicPr>
          <p:cNvPr id="1048" name="Google Shape;1048;p59"/>
          <p:cNvPicPr preferRelativeResize="0"/>
          <p:nvPr/>
        </p:nvPicPr>
        <p:blipFill>
          <a:blip r:embed="rId5">
            <a:alphaModFix/>
          </a:blip>
          <a:stretch>
            <a:fillRect/>
          </a:stretch>
        </p:blipFill>
        <p:spPr>
          <a:xfrm>
            <a:off x="4502475" y="3123800"/>
            <a:ext cx="2140500" cy="1564200"/>
          </a:xfrm>
          <a:prstGeom prst="roundRect">
            <a:avLst>
              <a:gd fmla="val 6773" name="adj"/>
            </a:avLst>
          </a:prstGeom>
          <a:noFill/>
          <a:ln>
            <a:noFill/>
          </a:ln>
        </p:spPr>
      </p:pic>
      <p:pic>
        <p:nvPicPr>
          <p:cNvPr id="1049" name="Google Shape;1049;p59"/>
          <p:cNvPicPr preferRelativeResize="0"/>
          <p:nvPr/>
        </p:nvPicPr>
        <p:blipFill rotWithShape="1">
          <a:blip r:embed="rId6">
            <a:alphaModFix/>
          </a:blip>
          <a:srcRect b="0" l="0" r="783" t="2723"/>
          <a:stretch/>
        </p:blipFill>
        <p:spPr>
          <a:xfrm>
            <a:off x="623875" y="1350300"/>
            <a:ext cx="1789494" cy="1290600"/>
          </a:xfrm>
          <a:prstGeom prst="rect">
            <a:avLst/>
          </a:prstGeom>
          <a:noFill/>
          <a:ln>
            <a:noFill/>
          </a:ln>
        </p:spPr>
      </p:pic>
      <p:pic>
        <p:nvPicPr>
          <p:cNvPr id="1050" name="Google Shape;1050;p59"/>
          <p:cNvPicPr preferRelativeResize="0"/>
          <p:nvPr/>
        </p:nvPicPr>
        <p:blipFill>
          <a:blip r:embed="rId7">
            <a:alphaModFix/>
          </a:blip>
          <a:stretch>
            <a:fillRect/>
          </a:stretch>
        </p:blipFill>
        <p:spPr>
          <a:xfrm>
            <a:off x="3550175" y="1213537"/>
            <a:ext cx="3911500" cy="156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60"/>
          <p:cNvPicPr preferRelativeResize="0"/>
          <p:nvPr/>
        </p:nvPicPr>
        <p:blipFill>
          <a:blip r:embed="rId3">
            <a:alphaModFix/>
          </a:blip>
          <a:stretch>
            <a:fillRect/>
          </a:stretch>
        </p:blipFill>
        <p:spPr>
          <a:xfrm>
            <a:off x="356612" y="886062"/>
            <a:ext cx="8430776" cy="33713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1"/>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1061" name="Google Shape;1061;p61"/>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62" name="Google Shape;1062;p61"/>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2132425"/>
                <a:gridCol w="58160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639325">
                <a:tc>
                  <a:txBody>
                    <a:bodyPr/>
                    <a:lstStyle/>
                    <a:p>
                      <a:pPr indent="0" lvl="0" marL="0" rtl="0" algn="ctr">
                        <a:spcBef>
                          <a:spcPts val="0"/>
                        </a:spcBef>
                        <a:spcAft>
                          <a:spcPts val="0"/>
                        </a:spcAft>
                        <a:buNone/>
                      </a:pPr>
                      <a:r>
                        <a:rPr b="1" lang="en" sz="1800">
                          <a:latin typeface="Sarabun"/>
                          <a:ea typeface="Sarabun"/>
                          <a:cs typeface="Sarabun"/>
                          <a:sym typeface="Sarabun"/>
                        </a:rPr>
                        <a:t>6</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45675">
                <a:tc>
                  <a:txBody>
                    <a:bodyPr/>
                    <a:lstStyle/>
                    <a:p>
                      <a:pPr indent="0" lvl="0" marL="0" rtl="0" algn="ctr">
                        <a:spcBef>
                          <a:spcPts val="0"/>
                        </a:spcBef>
                        <a:spcAft>
                          <a:spcPts val="0"/>
                        </a:spcAft>
                        <a:buNone/>
                      </a:pPr>
                      <a:r>
                        <a:rPr b="1" lang="en" sz="1800">
                          <a:latin typeface="Sarabun"/>
                          <a:ea typeface="Sarabun"/>
                          <a:cs typeface="Sarabun"/>
                          <a:sym typeface="Sarabun"/>
                        </a:rPr>
                        <a:t>7</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63" name="Google Shape;1063;p61"/>
          <p:cNvPicPr preferRelativeResize="0"/>
          <p:nvPr/>
        </p:nvPicPr>
        <p:blipFill>
          <a:blip r:embed="rId4">
            <a:alphaModFix/>
          </a:blip>
          <a:stretch>
            <a:fillRect/>
          </a:stretch>
        </p:blipFill>
        <p:spPr>
          <a:xfrm>
            <a:off x="529228" y="3249640"/>
            <a:ext cx="1978800" cy="1312500"/>
          </a:xfrm>
          <a:prstGeom prst="roundRect">
            <a:avLst>
              <a:gd fmla="val 6377" name="adj"/>
            </a:avLst>
          </a:prstGeom>
          <a:noFill/>
          <a:ln>
            <a:noFill/>
          </a:ln>
        </p:spPr>
      </p:pic>
      <p:pic>
        <p:nvPicPr>
          <p:cNvPr id="1064" name="Google Shape;1064;p61"/>
          <p:cNvPicPr preferRelativeResize="0"/>
          <p:nvPr/>
        </p:nvPicPr>
        <p:blipFill>
          <a:blip r:embed="rId5">
            <a:alphaModFix/>
          </a:blip>
          <a:stretch>
            <a:fillRect/>
          </a:stretch>
        </p:blipFill>
        <p:spPr>
          <a:xfrm>
            <a:off x="4502475" y="3123800"/>
            <a:ext cx="2140500" cy="1564200"/>
          </a:xfrm>
          <a:prstGeom prst="roundRect">
            <a:avLst>
              <a:gd fmla="val 6773" name="adj"/>
            </a:avLst>
          </a:prstGeom>
          <a:noFill/>
          <a:ln>
            <a:noFill/>
          </a:ln>
        </p:spPr>
      </p:pic>
      <p:pic>
        <p:nvPicPr>
          <p:cNvPr id="1065" name="Google Shape;1065;p61"/>
          <p:cNvPicPr preferRelativeResize="0"/>
          <p:nvPr/>
        </p:nvPicPr>
        <p:blipFill rotWithShape="1">
          <a:blip r:embed="rId6">
            <a:alphaModFix/>
          </a:blip>
          <a:srcRect b="0" l="0" r="783" t="2723"/>
          <a:stretch/>
        </p:blipFill>
        <p:spPr>
          <a:xfrm>
            <a:off x="623875" y="1350300"/>
            <a:ext cx="1789494" cy="1290600"/>
          </a:xfrm>
          <a:prstGeom prst="rect">
            <a:avLst/>
          </a:prstGeom>
          <a:noFill/>
          <a:ln>
            <a:noFill/>
          </a:ln>
        </p:spPr>
      </p:pic>
      <p:pic>
        <p:nvPicPr>
          <p:cNvPr id="1066" name="Google Shape;1066;p61"/>
          <p:cNvPicPr preferRelativeResize="0"/>
          <p:nvPr/>
        </p:nvPicPr>
        <p:blipFill>
          <a:blip r:embed="rId7">
            <a:alphaModFix/>
          </a:blip>
          <a:stretch>
            <a:fillRect/>
          </a:stretch>
        </p:blipFill>
        <p:spPr>
          <a:xfrm>
            <a:off x="3550175" y="1213537"/>
            <a:ext cx="3911500" cy="156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2"/>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072" name="Google Shape;1072;p62"/>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073" name="Google Shape;1073;p62"/>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074" name="Google Shape;1074;p62"/>
          <p:cNvGrpSpPr/>
          <p:nvPr/>
        </p:nvGrpSpPr>
        <p:grpSpPr>
          <a:xfrm>
            <a:off x="-5636112" y="1887526"/>
            <a:ext cx="304000" cy="356205"/>
            <a:chOff x="-49375900" y="3550975"/>
            <a:chExt cx="256800" cy="300900"/>
          </a:xfrm>
        </p:grpSpPr>
        <p:sp>
          <p:nvSpPr>
            <p:cNvPr id="1075" name="Google Shape;1075;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62"/>
          <p:cNvSpPr txBox="1"/>
          <p:nvPr>
            <p:ph idx="4" type="subTitle"/>
          </p:nvPr>
        </p:nvSpPr>
        <p:spPr>
          <a:xfrm>
            <a:off x="358351" y="29725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a:t>
            </a:r>
            <a:r>
              <a:rPr lang="en"/>
              <a:t>Linkage to PowerBI</a:t>
            </a:r>
            <a:endParaRPr/>
          </a:p>
        </p:txBody>
      </p:sp>
      <p:pic>
        <p:nvPicPr>
          <p:cNvPr id="1087" name="Google Shape;1087;p62"/>
          <p:cNvPicPr preferRelativeResize="0"/>
          <p:nvPr/>
        </p:nvPicPr>
        <p:blipFill>
          <a:blip r:embed="rId3">
            <a:alphaModFix/>
          </a:blip>
          <a:stretch>
            <a:fillRect/>
          </a:stretch>
        </p:blipFill>
        <p:spPr>
          <a:xfrm>
            <a:off x="972475" y="1068427"/>
            <a:ext cx="7348201" cy="37252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7"/>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pic>
        <p:nvPicPr>
          <p:cNvPr id="396" name="Google Shape;396;p27"/>
          <p:cNvPicPr preferRelativeResize="0"/>
          <p:nvPr/>
        </p:nvPicPr>
        <p:blipFill rotWithShape="1">
          <a:blip r:embed="rId3">
            <a:alphaModFix/>
          </a:blip>
          <a:srcRect b="0" l="10802" r="6161" t="0"/>
          <a:stretch/>
        </p:blipFill>
        <p:spPr>
          <a:xfrm>
            <a:off x="1649500" y="847900"/>
            <a:ext cx="5737401" cy="4295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3"/>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Product Backlog Items</a:t>
            </a:r>
            <a:endParaRPr sz="2400">
              <a:solidFill>
                <a:schemeClr val="lt2"/>
              </a:solidFill>
              <a:latin typeface="Figtree Black"/>
              <a:ea typeface="Figtree Black"/>
              <a:cs typeface="Figtree Black"/>
              <a:sym typeface="Figtree Black"/>
            </a:endParaRPr>
          </a:p>
        </p:txBody>
      </p:sp>
      <p:pic>
        <p:nvPicPr>
          <p:cNvPr id="1093" name="Google Shape;1093;p63"/>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94" name="Google Shape;1094;p63"/>
          <p:cNvGraphicFramePr/>
          <p:nvPr/>
        </p:nvGraphicFramePr>
        <p:xfrm>
          <a:off x="68035" y="602906"/>
          <a:ext cx="3000000" cy="3000000"/>
        </p:xfrm>
        <a:graphic>
          <a:graphicData uri="http://schemas.openxmlformats.org/drawingml/2006/table">
            <a:tbl>
              <a:tblPr>
                <a:noFill/>
                <a:tableStyleId>{BC5939F7-526F-43A6-B322-DFE1D376F065}</a:tableStyleId>
              </a:tblPr>
              <a:tblGrid>
                <a:gridCol w="6632225"/>
                <a:gridCol w="2357850"/>
              </a:tblGrid>
              <a:tr h="43157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1416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append new orders and order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details, we use </a:t>
                      </a:r>
                      <a:r>
                        <a:rPr b="1" lang="en" sz="1100">
                          <a:solidFill>
                            <a:schemeClr val="dk1"/>
                          </a:solidFill>
                          <a:latin typeface="Sarabun"/>
                          <a:ea typeface="Sarabun"/>
                          <a:cs typeface="Sarabun"/>
                          <a:sym typeface="Sarabun"/>
                        </a:rPr>
                        <a:t>incremental</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models </a:t>
                      </a:r>
                      <a:r>
                        <a:rPr lang="en" sz="1100">
                          <a:solidFill>
                            <a:schemeClr val="dk1"/>
                          </a:solidFill>
                          <a:latin typeface="Sarabun"/>
                          <a:ea typeface="Sarabun"/>
                          <a:cs typeface="Sarabun"/>
                          <a:sym typeface="Sarabun"/>
                        </a:rPr>
                        <a:t>to perform the task</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incremental models checks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a:t>
                      </a:r>
                      <a:r>
                        <a:rPr b="1" lang="en" sz="1100">
                          <a:solidFill>
                            <a:schemeClr val="dk1"/>
                          </a:solidFill>
                          <a:latin typeface="Sarabun"/>
                          <a:ea typeface="Sarabun"/>
                          <a:cs typeface="Sarabun"/>
                          <a:sym typeface="Sarabun"/>
                        </a:rPr>
                        <a:t>current highest OrderID</a:t>
                      </a:r>
                      <a:r>
                        <a:rPr lang="en" sz="1100">
                          <a:solidFill>
                            <a:schemeClr val="dk1"/>
                          </a:solidFill>
                          <a:latin typeface="Sarabun"/>
                          <a:ea typeface="Sarabun"/>
                          <a:cs typeface="Sarabun"/>
                          <a:sym typeface="Sarabun"/>
                        </a:rPr>
                        <a:t>, &amp;</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then, when new order details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table is uploaded, it will</a:t>
                      </a:r>
                      <a:r>
                        <a:rPr b="1" lang="en" sz="1100">
                          <a:solidFill>
                            <a:schemeClr val="dk1"/>
                          </a:solidFill>
                          <a:latin typeface="Sarabun"/>
                          <a:ea typeface="Sarabun"/>
                          <a:cs typeface="Sarabun"/>
                          <a:sym typeface="Sarabun"/>
                        </a:rPr>
                        <a:t> only</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append </a:t>
                      </a:r>
                      <a:r>
                        <a:rPr lang="en" sz="1100">
                          <a:solidFill>
                            <a:schemeClr val="dk1"/>
                          </a:solidFill>
                          <a:latin typeface="Sarabun"/>
                          <a:ea typeface="Sarabun"/>
                          <a:cs typeface="Sarabun"/>
                          <a:sym typeface="Sarabun"/>
                        </a:rPr>
                        <a:t>OrderIDs higher than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current maximum OrderID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Applies to both </a:t>
                      </a:r>
                      <a:r>
                        <a:rPr b="1" lang="en" sz="1100">
                          <a:solidFill>
                            <a:schemeClr val="dk1"/>
                          </a:solidFill>
                          <a:latin typeface="Sarabun"/>
                          <a:ea typeface="Sarabun"/>
                          <a:cs typeface="Sarabun"/>
                          <a:sym typeface="Sarabun"/>
                        </a:rPr>
                        <a:t>Orders</a:t>
                      </a:r>
                      <a:r>
                        <a:rPr lang="en" sz="1100">
                          <a:solidFill>
                            <a:schemeClr val="dk1"/>
                          </a:solidFill>
                          <a:latin typeface="Sarabun"/>
                          <a:ea typeface="Sarabun"/>
                          <a:cs typeface="Sarabun"/>
                          <a:sym typeface="Sarabun"/>
                        </a:rPr>
                        <a:t> And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 Order Detail</a:t>
                      </a:r>
                      <a:r>
                        <a:rPr lang="en" sz="1100">
                          <a:solidFill>
                            <a:schemeClr val="dk1"/>
                          </a:solidFill>
                          <a:latin typeface="Sarabun"/>
                          <a:ea typeface="Sarabun"/>
                          <a:cs typeface="Sarabun"/>
                          <a:sym typeface="Sarabun"/>
                        </a:rPr>
                        <a:t> (existential logic)</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585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Individually </a:t>
                      </a:r>
                      <a:r>
                        <a:rPr b="1" lang="en" sz="1000">
                          <a:solidFill>
                            <a:schemeClr val="dk1"/>
                          </a:solidFill>
                          <a:latin typeface="Sarabun"/>
                          <a:ea typeface="Sarabun"/>
                          <a:cs typeface="Sarabun"/>
                          <a:sym typeface="Sarabun"/>
                        </a:rPr>
                        <a:t>link the Snowflake</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000">
                          <a:solidFill>
                            <a:schemeClr val="dk1"/>
                          </a:solidFill>
                          <a:latin typeface="Sarabun"/>
                          <a:ea typeface="Sarabun"/>
                          <a:cs typeface="Sarabun"/>
                          <a:sym typeface="Sarabun"/>
                        </a:rPr>
                        <a:t>     data warehouse</a:t>
                      </a:r>
                      <a:r>
                        <a:rPr lang="en" sz="1000">
                          <a:solidFill>
                            <a:schemeClr val="dk1"/>
                          </a:solidFill>
                          <a:latin typeface="Sarabun"/>
                          <a:ea typeface="Sarabun"/>
                          <a:cs typeface="Sarabun"/>
                          <a:sym typeface="Sarabun"/>
                        </a:rPr>
                        <a:t>, specifying the</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tables we want to use, ensuring</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that</a:t>
                      </a:r>
                      <a:r>
                        <a:rPr b="1" lang="en" sz="1000">
                          <a:solidFill>
                            <a:schemeClr val="dk1"/>
                          </a:solidFill>
                          <a:latin typeface="Sarabun"/>
                          <a:ea typeface="Sarabun"/>
                          <a:cs typeface="Sarabun"/>
                          <a:sym typeface="Sarabun"/>
                        </a:rPr>
                        <a:t> DirectQuery </a:t>
                      </a:r>
                      <a:r>
                        <a:rPr lang="en" sz="1000">
                          <a:solidFill>
                            <a:schemeClr val="dk1"/>
                          </a:solidFill>
                          <a:latin typeface="Sarabun"/>
                          <a:ea typeface="Sarabun"/>
                          <a:cs typeface="Sarabun"/>
                          <a:sym typeface="Sarabun"/>
                        </a:rPr>
                        <a:t>is selected </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for </a:t>
                      </a:r>
                      <a:r>
                        <a:rPr b="1" lang="en" sz="1000">
                          <a:solidFill>
                            <a:schemeClr val="dk1"/>
                          </a:solidFill>
                          <a:latin typeface="Sarabun"/>
                          <a:ea typeface="Sarabun"/>
                          <a:cs typeface="Sarabun"/>
                          <a:sym typeface="Sarabun"/>
                        </a:rPr>
                        <a:t>real-time data streaming</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Each of us will then get started</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and </a:t>
                      </a:r>
                      <a:r>
                        <a:rPr b="1" lang="en" sz="1000">
                          <a:solidFill>
                            <a:schemeClr val="dk1"/>
                          </a:solidFill>
                          <a:latin typeface="Sarabun"/>
                          <a:ea typeface="Sarabun"/>
                          <a:cs typeface="Sarabun"/>
                          <a:sym typeface="Sarabun"/>
                        </a:rPr>
                        <a:t>create relationships</a:t>
                      </a:r>
                      <a:r>
                        <a:rPr lang="en" sz="1000">
                          <a:solidFill>
                            <a:schemeClr val="dk1"/>
                          </a:solidFill>
                          <a:latin typeface="Sarabun"/>
                          <a:ea typeface="Sarabun"/>
                          <a:cs typeface="Sarabun"/>
                          <a:sym typeface="Sarabun"/>
                        </a:rPr>
                        <a:t> in</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individual PowerBI ourselves </a:t>
                      </a:r>
                      <a:endParaRPr sz="10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95" name="Google Shape;1095;p63"/>
          <p:cNvPicPr preferRelativeResize="0"/>
          <p:nvPr/>
        </p:nvPicPr>
        <p:blipFill>
          <a:blip r:embed="rId4">
            <a:alphaModFix/>
          </a:blip>
          <a:stretch>
            <a:fillRect/>
          </a:stretch>
        </p:blipFill>
        <p:spPr>
          <a:xfrm>
            <a:off x="4522106" y="1282616"/>
            <a:ext cx="1593773" cy="961100"/>
          </a:xfrm>
          <a:prstGeom prst="rect">
            <a:avLst/>
          </a:prstGeom>
          <a:noFill/>
          <a:ln>
            <a:noFill/>
          </a:ln>
        </p:spPr>
      </p:pic>
      <p:pic>
        <p:nvPicPr>
          <p:cNvPr id="1096" name="Google Shape;1096;p63"/>
          <p:cNvPicPr preferRelativeResize="0"/>
          <p:nvPr/>
        </p:nvPicPr>
        <p:blipFill>
          <a:blip r:embed="rId5">
            <a:alphaModFix/>
          </a:blip>
          <a:stretch>
            <a:fillRect/>
          </a:stretch>
        </p:blipFill>
        <p:spPr>
          <a:xfrm>
            <a:off x="4524002" y="2280208"/>
            <a:ext cx="1610136" cy="961100"/>
          </a:xfrm>
          <a:prstGeom prst="rect">
            <a:avLst/>
          </a:prstGeom>
          <a:noFill/>
          <a:ln>
            <a:noFill/>
          </a:ln>
        </p:spPr>
      </p:pic>
      <p:pic>
        <p:nvPicPr>
          <p:cNvPr id="1097" name="Google Shape;1097;p63"/>
          <p:cNvPicPr preferRelativeResize="0"/>
          <p:nvPr/>
        </p:nvPicPr>
        <p:blipFill>
          <a:blip r:embed="rId6">
            <a:alphaModFix/>
          </a:blip>
          <a:stretch>
            <a:fillRect/>
          </a:stretch>
        </p:blipFill>
        <p:spPr>
          <a:xfrm>
            <a:off x="2613925" y="2285598"/>
            <a:ext cx="1672850" cy="961100"/>
          </a:xfrm>
          <a:prstGeom prst="rect">
            <a:avLst/>
          </a:prstGeom>
          <a:noFill/>
          <a:ln>
            <a:noFill/>
          </a:ln>
        </p:spPr>
      </p:pic>
      <p:pic>
        <p:nvPicPr>
          <p:cNvPr id="1098" name="Google Shape;1098;p63"/>
          <p:cNvPicPr preferRelativeResize="0"/>
          <p:nvPr/>
        </p:nvPicPr>
        <p:blipFill>
          <a:blip r:embed="rId7">
            <a:alphaModFix/>
          </a:blip>
          <a:stretch>
            <a:fillRect/>
          </a:stretch>
        </p:blipFill>
        <p:spPr>
          <a:xfrm>
            <a:off x="2643521" y="1297413"/>
            <a:ext cx="1624552" cy="961100"/>
          </a:xfrm>
          <a:prstGeom prst="rect">
            <a:avLst/>
          </a:prstGeom>
          <a:noFill/>
          <a:ln>
            <a:noFill/>
          </a:ln>
        </p:spPr>
      </p:pic>
      <p:sp>
        <p:nvSpPr>
          <p:cNvPr id="1099" name="Google Shape;1099;p63"/>
          <p:cNvSpPr/>
          <p:nvPr/>
        </p:nvSpPr>
        <p:spPr>
          <a:xfrm>
            <a:off x="2003269" y="2004955"/>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00" name="Google Shape;1100;p63"/>
          <p:cNvSpPr/>
          <p:nvPr/>
        </p:nvSpPr>
        <p:spPr>
          <a:xfrm>
            <a:off x="9340775" y="1462288"/>
            <a:ext cx="563100" cy="319200"/>
          </a:xfrm>
          <a:prstGeom prst="bentArrow">
            <a:avLst>
              <a:gd fmla="val 40727" name="adj1"/>
              <a:gd fmla="val 30694" name="adj2"/>
              <a:gd fmla="val 21906"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01" name="Google Shape;1101;p63"/>
          <p:cNvPicPr preferRelativeResize="0"/>
          <p:nvPr/>
        </p:nvPicPr>
        <p:blipFill>
          <a:blip r:embed="rId8">
            <a:alphaModFix/>
          </a:blip>
          <a:stretch>
            <a:fillRect/>
          </a:stretch>
        </p:blipFill>
        <p:spPr>
          <a:xfrm>
            <a:off x="172425" y="3578125"/>
            <a:ext cx="1766400" cy="1290600"/>
          </a:xfrm>
          <a:prstGeom prst="roundRect">
            <a:avLst>
              <a:gd fmla="val 6773" name="adj"/>
            </a:avLst>
          </a:prstGeom>
          <a:noFill/>
          <a:ln>
            <a:noFill/>
          </a:ln>
        </p:spPr>
      </p:pic>
      <p:pic>
        <p:nvPicPr>
          <p:cNvPr id="1102" name="Google Shape;1102;p63"/>
          <p:cNvPicPr preferRelativeResize="0"/>
          <p:nvPr/>
        </p:nvPicPr>
        <p:blipFill>
          <a:blip r:embed="rId9">
            <a:alphaModFix/>
          </a:blip>
          <a:stretch>
            <a:fillRect/>
          </a:stretch>
        </p:blipFill>
        <p:spPr>
          <a:xfrm>
            <a:off x="2556175" y="3499725"/>
            <a:ext cx="4031662" cy="1447407"/>
          </a:xfrm>
          <a:prstGeom prst="rect">
            <a:avLst/>
          </a:prstGeom>
          <a:noFill/>
          <a:ln cap="flat" cmpd="sng" w="9525">
            <a:solidFill>
              <a:srgbClr val="000000"/>
            </a:solidFill>
            <a:prstDash val="solid"/>
            <a:round/>
            <a:headEnd len="sm" w="sm" type="none"/>
            <a:tailEnd len="sm" w="sm" type="none"/>
          </a:ln>
        </p:spPr>
      </p:pic>
      <p:sp>
        <p:nvSpPr>
          <p:cNvPr id="1103" name="Google Shape;1103;p63"/>
          <p:cNvSpPr/>
          <p:nvPr/>
        </p:nvSpPr>
        <p:spPr>
          <a:xfrm>
            <a:off x="2046339" y="40848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04" name="Google Shape;1104;p63"/>
          <p:cNvSpPr txBox="1"/>
          <p:nvPr/>
        </p:nvSpPr>
        <p:spPr>
          <a:xfrm>
            <a:off x="3087125" y="1027844"/>
            <a:ext cx="7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Sarabun"/>
                <a:ea typeface="Sarabun"/>
                <a:cs typeface="Sarabun"/>
                <a:sym typeface="Sarabun"/>
              </a:rPr>
              <a:t>Before</a:t>
            </a:r>
            <a:endParaRPr b="1" sz="1200" u="sng">
              <a:solidFill>
                <a:schemeClr val="dk1"/>
              </a:solidFill>
              <a:latin typeface="Sarabun"/>
              <a:ea typeface="Sarabun"/>
              <a:cs typeface="Sarabun"/>
              <a:sym typeface="Sarabun"/>
            </a:endParaRPr>
          </a:p>
        </p:txBody>
      </p:sp>
      <p:sp>
        <p:nvSpPr>
          <p:cNvPr id="1105" name="Google Shape;1105;p63"/>
          <p:cNvSpPr txBox="1"/>
          <p:nvPr/>
        </p:nvSpPr>
        <p:spPr>
          <a:xfrm>
            <a:off x="4205600" y="1532319"/>
            <a:ext cx="3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arabun"/>
                <a:ea typeface="Sarabun"/>
                <a:cs typeface="Sarabun"/>
                <a:sym typeface="Sarabun"/>
              </a:rPr>
              <a:t>→</a:t>
            </a:r>
            <a:endParaRPr b="1" sz="1800">
              <a:solidFill>
                <a:schemeClr val="dk1"/>
              </a:solidFill>
              <a:latin typeface="Sarabun"/>
              <a:ea typeface="Sarabun"/>
              <a:cs typeface="Sarabun"/>
              <a:sym typeface="Sarabun"/>
            </a:endParaRPr>
          </a:p>
        </p:txBody>
      </p:sp>
      <p:sp>
        <p:nvSpPr>
          <p:cNvPr id="1106" name="Google Shape;1106;p63"/>
          <p:cNvSpPr txBox="1"/>
          <p:nvPr/>
        </p:nvSpPr>
        <p:spPr>
          <a:xfrm>
            <a:off x="4205600" y="2496757"/>
            <a:ext cx="3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arabun"/>
                <a:ea typeface="Sarabun"/>
                <a:cs typeface="Sarabun"/>
                <a:sym typeface="Sarabun"/>
              </a:rPr>
              <a:t>→</a:t>
            </a:r>
            <a:endParaRPr b="1" sz="1800">
              <a:solidFill>
                <a:schemeClr val="dk1"/>
              </a:solidFill>
              <a:latin typeface="Sarabun"/>
              <a:ea typeface="Sarabun"/>
              <a:cs typeface="Sarabun"/>
              <a:sym typeface="Sarabun"/>
            </a:endParaRPr>
          </a:p>
        </p:txBody>
      </p:sp>
      <p:sp>
        <p:nvSpPr>
          <p:cNvPr id="1107" name="Google Shape;1107;p63"/>
          <p:cNvSpPr txBox="1"/>
          <p:nvPr/>
        </p:nvSpPr>
        <p:spPr>
          <a:xfrm>
            <a:off x="4955688" y="1027844"/>
            <a:ext cx="7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Sarabun"/>
                <a:ea typeface="Sarabun"/>
                <a:cs typeface="Sarabun"/>
                <a:sym typeface="Sarabun"/>
              </a:rPr>
              <a:t>After</a:t>
            </a:r>
            <a:endParaRPr b="1" sz="1200" u="sng">
              <a:solidFill>
                <a:schemeClr val="dk1"/>
              </a:solidFill>
              <a:latin typeface="Sarabun"/>
              <a:ea typeface="Sarabun"/>
              <a:cs typeface="Sarabun"/>
              <a:sym typeface="Sarabun"/>
            </a:endParaRPr>
          </a:p>
        </p:txBody>
      </p:sp>
      <p:sp>
        <p:nvSpPr>
          <p:cNvPr id="1108" name="Google Shape;1108;p63"/>
          <p:cNvSpPr/>
          <p:nvPr/>
        </p:nvSpPr>
        <p:spPr>
          <a:xfrm>
            <a:off x="2572319" y="1116076"/>
            <a:ext cx="3609900" cy="2136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09" name="Google Shape;1109;p63"/>
          <p:cNvPicPr preferRelativeResize="0"/>
          <p:nvPr/>
        </p:nvPicPr>
        <p:blipFill rotWithShape="1">
          <a:blip r:embed="rId10">
            <a:alphaModFix/>
          </a:blip>
          <a:srcRect b="0" l="0" r="783" t="2723"/>
          <a:stretch/>
        </p:blipFill>
        <p:spPr>
          <a:xfrm>
            <a:off x="172425" y="1508325"/>
            <a:ext cx="1789494" cy="1290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3" name="Shape 1113"/>
        <p:cNvGrpSpPr/>
        <p:nvPr/>
      </p:nvGrpSpPr>
      <p:grpSpPr>
        <a:xfrm>
          <a:off x="0" y="0"/>
          <a:ext cx="0" cy="0"/>
          <a:chOff x="0" y="0"/>
          <a:chExt cx="0" cy="0"/>
        </a:xfrm>
      </p:grpSpPr>
      <p:pic>
        <p:nvPicPr>
          <p:cNvPr id="1114" name="Google Shape;1114;p64"/>
          <p:cNvPicPr preferRelativeResize="0"/>
          <p:nvPr/>
        </p:nvPicPr>
        <p:blipFill>
          <a:blip r:embed="rId3">
            <a:alphaModFix/>
          </a:blip>
          <a:stretch>
            <a:fillRect/>
          </a:stretch>
        </p:blipFill>
        <p:spPr>
          <a:xfrm>
            <a:off x="1046113" y="1162275"/>
            <a:ext cx="7051780" cy="3820975"/>
          </a:xfrm>
          <a:prstGeom prst="rect">
            <a:avLst/>
          </a:prstGeom>
          <a:noFill/>
          <a:ln>
            <a:noFill/>
          </a:ln>
        </p:spPr>
      </p:pic>
      <p:sp>
        <p:nvSpPr>
          <p:cNvPr id="1115" name="Google Shape;1115;p64"/>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4</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5"/>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21" name="Google Shape;1121;p6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122" name="Google Shape;1122;p6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123" name="Google Shape;1123;p6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124" name="Google Shape;1124;p6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125" name="Google Shape;1125;p6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126" name="Google Shape;1126;p6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127" name="Google Shape;1127;p65"/>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5 - Creating Dashboards</a:t>
            </a:r>
            <a:endParaRPr sz="500">
              <a:latin typeface="Sarabun"/>
              <a:ea typeface="Sarabun"/>
              <a:cs typeface="Sarabun"/>
              <a:sym typeface="Sarabu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6"/>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133" name="Google Shape;1133;p6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134" name="Google Shape;1134;p66"/>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1721525"/>
                <a:gridCol w="6864350"/>
              </a:tblGrid>
              <a:tr h="420850">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36375">
                <a:tc>
                  <a:txBody>
                    <a:bodyPr/>
                    <a:lstStyle/>
                    <a:p>
                      <a:pPr indent="0" lvl="0" marL="0" rtl="0" algn="ctr">
                        <a:spcBef>
                          <a:spcPts val="0"/>
                        </a:spcBef>
                        <a:spcAft>
                          <a:spcPts val="0"/>
                        </a:spcAft>
                        <a:buNone/>
                      </a:pPr>
                      <a:r>
                        <a:rPr b="1" lang="en" sz="1800">
                          <a:latin typeface="Sarabun"/>
                          <a:ea typeface="Sarabun"/>
                          <a:cs typeface="Sarabun"/>
                          <a:sym typeface="Sarabun"/>
                        </a:rPr>
                        <a:t>8</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135" name="Google Shape;1135;p66"/>
          <p:cNvPicPr preferRelativeResize="0"/>
          <p:nvPr/>
        </p:nvPicPr>
        <p:blipFill>
          <a:blip r:embed="rId4">
            <a:alphaModFix/>
          </a:blip>
          <a:stretch>
            <a:fillRect/>
          </a:stretch>
        </p:blipFill>
        <p:spPr>
          <a:xfrm>
            <a:off x="513922" y="2416625"/>
            <a:ext cx="1600200" cy="1042800"/>
          </a:xfrm>
          <a:prstGeom prst="roundRect">
            <a:avLst>
              <a:gd fmla="val 6215" name="adj"/>
            </a:avLst>
          </a:prstGeom>
          <a:noFill/>
          <a:ln>
            <a:noFill/>
          </a:ln>
        </p:spPr>
      </p:pic>
      <p:pic>
        <p:nvPicPr>
          <p:cNvPr id="1136" name="Google Shape;1136;p66"/>
          <p:cNvPicPr preferRelativeResize="0"/>
          <p:nvPr/>
        </p:nvPicPr>
        <p:blipFill>
          <a:blip r:embed="rId5">
            <a:alphaModFix/>
          </a:blip>
          <a:stretch>
            <a:fillRect/>
          </a:stretch>
        </p:blipFill>
        <p:spPr>
          <a:xfrm>
            <a:off x="2458375" y="1252824"/>
            <a:ext cx="1267475" cy="2263816"/>
          </a:xfrm>
          <a:prstGeom prst="rect">
            <a:avLst/>
          </a:prstGeom>
          <a:noFill/>
          <a:ln>
            <a:noFill/>
          </a:ln>
        </p:spPr>
      </p:pic>
      <p:pic>
        <p:nvPicPr>
          <p:cNvPr id="1137" name="Google Shape;1137;p66"/>
          <p:cNvPicPr preferRelativeResize="0"/>
          <p:nvPr/>
        </p:nvPicPr>
        <p:blipFill>
          <a:blip r:embed="rId6">
            <a:alphaModFix/>
          </a:blip>
          <a:stretch>
            <a:fillRect/>
          </a:stretch>
        </p:blipFill>
        <p:spPr>
          <a:xfrm>
            <a:off x="2458375" y="3521540"/>
            <a:ext cx="1267475" cy="736053"/>
          </a:xfrm>
          <a:prstGeom prst="rect">
            <a:avLst/>
          </a:prstGeom>
          <a:noFill/>
          <a:ln>
            <a:noFill/>
          </a:ln>
        </p:spPr>
      </p:pic>
      <p:pic>
        <p:nvPicPr>
          <p:cNvPr id="1138" name="Google Shape;1138;p66"/>
          <p:cNvPicPr preferRelativeResize="0"/>
          <p:nvPr/>
        </p:nvPicPr>
        <p:blipFill>
          <a:blip r:embed="rId7">
            <a:alphaModFix/>
          </a:blip>
          <a:stretch>
            <a:fillRect/>
          </a:stretch>
        </p:blipFill>
        <p:spPr>
          <a:xfrm>
            <a:off x="2458375" y="4262489"/>
            <a:ext cx="1267475" cy="635374"/>
          </a:xfrm>
          <a:prstGeom prst="rect">
            <a:avLst/>
          </a:prstGeom>
          <a:noFill/>
          <a:ln>
            <a:noFill/>
          </a:ln>
        </p:spPr>
      </p:pic>
      <p:pic>
        <p:nvPicPr>
          <p:cNvPr id="1139" name="Google Shape;1139;p66"/>
          <p:cNvPicPr preferRelativeResize="0"/>
          <p:nvPr/>
        </p:nvPicPr>
        <p:blipFill>
          <a:blip r:embed="rId8">
            <a:alphaModFix/>
          </a:blip>
          <a:stretch>
            <a:fillRect/>
          </a:stretch>
        </p:blipFill>
        <p:spPr>
          <a:xfrm>
            <a:off x="3725850" y="1252825"/>
            <a:ext cx="1267475" cy="2261173"/>
          </a:xfrm>
          <a:prstGeom prst="rect">
            <a:avLst/>
          </a:prstGeom>
          <a:noFill/>
          <a:ln>
            <a:noFill/>
          </a:ln>
        </p:spPr>
      </p:pic>
      <p:pic>
        <p:nvPicPr>
          <p:cNvPr id="1140" name="Google Shape;1140;p66"/>
          <p:cNvPicPr preferRelativeResize="0"/>
          <p:nvPr/>
        </p:nvPicPr>
        <p:blipFill>
          <a:blip r:embed="rId9">
            <a:alphaModFix/>
          </a:blip>
          <a:stretch>
            <a:fillRect/>
          </a:stretch>
        </p:blipFill>
        <p:spPr>
          <a:xfrm>
            <a:off x="3696249" y="3521550"/>
            <a:ext cx="1294776" cy="736050"/>
          </a:xfrm>
          <a:prstGeom prst="rect">
            <a:avLst/>
          </a:prstGeom>
          <a:noFill/>
          <a:ln>
            <a:noFill/>
          </a:ln>
        </p:spPr>
      </p:pic>
      <p:pic>
        <p:nvPicPr>
          <p:cNvPr id="1141" name="Google Shape;1141;p66"/>
          <p:cNvPicPr preferRelativeResize="0"/>
          <p:nvPr/>
        </p:nvPicPr>
        <p:blipFill>
          <a:blip r:embed="rId10">
            <a:alphaModFix/>
          </a:blip>
          <a:stretch>
            <a:fillRect/>
          </a:stretch>
        </p:blipFill>
        <p:spPr>
          <a:xfrm>
            <a:off x="4993325" y="1252825"/>
            <a:ext cx="1209525" cy="2446925"/>
          </a:xfrm>
          <a:prstGeom prst="rect">
            <a:avLst/>
          </a:prstGeom>
          <a:noFill/>
          <a:ln>
            <a:noFill/>
          </a:ln>
        </p:spPr>
      </p:pic>
      <p:pic>
        <p:nvPicPr>
          <p:cNvPr id="1142" name="Google Shape;1142;p66"/>
          <p:cNvPicPr preferRelativeResize="0"/>
          <p:nvPr/>
        </p:nvPicPr>
        <p:blipFill>
          <a:blip r:embed="rId11">
            <a:alphaModFix/>
          </a:blip>
          <a:stretch>
            <a:fillRect/>
          </a:stretch>
        </p:blipFill>
        <p:spPr>
          <a:xfrm>
            <a:off x="4993325" y="3699750"/>
            <a:ext cx="1209525" cy="1275225"/>
          </a:xfrm>
          <a:prstGeom prst="rect">
            <a:avLst/>
          </a:prstGeom>
          <a:noFill/>
          <a:ln>
            <a:noFill/>
          </a:ln>
        </p:spPr>
      </p:pic>
      <p:pic>
        <p:nvPicPr>
          <p:cNvPr id="1143" name="Google Shape;1143;p66"/>
          <p:cNvPicPr preferRelativeResize="0"/>
          <p:nvPr/>
        </p:nvPicPr>
        <p:blipFill>
          <a:blip r:embed="rId12">
            <a:alphaModFix/>
          </a:blip>
          <a:stretch>
            <a:fillRect/>
          </a:stretch>
        </p:blipFill>
        <p:spPr>
          <a:xfrm>
            <a:off x="6205150" y="1252828"/>
            <a:ext cx="1267475" cy="2207977"/>
          </a:xfrm>
          <a:prstGeom prst="rect">
            <a:avLst/>
          </a:prstGeom>
          <a:noFill/>
          <a:ln>
            <a:noFill/>
          </a:ln>
        </p:spPr>
      </p:pic>
      <p:pic>
        <p:nvPicPr>
          <p:cNvPr id="1144" name="Google Shape;1144;p66"/>
          <p:cNvPicPr preferRelativeResize="0"/>
          <p:nvPr/>
        </p:nvPicPr>
        <p:blipFill>
          <a:blip r:embed="rId13">
            <a:alphaModFix/>
          </a:blip>
          <a:stretch>
            <a:fillRect/>
          </a:stretch>
        </p:blipFill>
        <p:spPr>
          <a:xfrm>
            <a:off x="6205150" y="3423275"/>
            <a:ext cx="1267475" cy="1389179"/>
          </a:xfrm>
          <a:prstGeom prst="rect">
            <a:avLst/>
          </a:prstGeom>
          <a:noFill/>
          <a:ln>
            <a:noFill/>
          </a:ln>
        </p:spPr>
      </p:pic>
      <p:sp>
        <p:nvSpPr>
          <p:cNvPr id="1145" name="Google Shape;1145;p66"/>
          <p:cNvSpPr txBox="1"/>
          <p:nvPr/>
        </p:nvSpPr>
        <p:spPr>
          <a:xfrm>
            <a:off x="7607700" y="2828850"/>
            <a:ext cx="16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a:t>
            </a:r>
            <a:endParaRPr sz="1200">
              <a:solidFill>
                <a:schemeClr val="dk1"/>
              </a:solidFill>
              <a:latin typeface="Sarabun"/>
              <a:ea typeface="Sarabun"/>
              <a:cs typeface="Sarabun"/>
              <a:sym typeface="Sarabu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9" name="Shape 1149"/>
        <p:cNvGrpSpPr/>
        <p:nvPr/>
      </p:nvGrpSpPr>
      <p:grpSpPr>
        <a:xfrm>
          <a:off x="0" y="0"/>
          <a:ext cx="0" cy="0"/>
          <a:chOff x="0" y="0"/>
          <a:chExt cx="0" cy="0"/>
        </a:xfrm>
      </p:grpSpPr>
      <p:pic>
        <p:nvPicPr>
          <p:cNvPr id="1150" name="Google Shape;1150;p67"/>
          <p:cNvPicPr preferRelativeResize="0"/>
          <p:nvPr/>
        </p:nvPicPr>
        <p:blipFill>
          <a:blip r:embed="rId3">
            <a:alphaModFix/>
          </a:blip>
          <a:stretch>
            <a:fillRect/>
          </a:stretch>
        </p:blipFill>
        <p:spPr>
          <a:xfrm>
            <a:off x="1073188" y="1128100"/>
            <a:ext cx="6997628" cy="3820975"/>
          </a:xfrm>
          <a:prstGeom prst="rect">
            <a:avLst/>
          </a:prstGeom>
          <a:noFill/>
          <a:ln>
            <a:noFill/>
          </a:ln>
        </p:spPr>
      </p:pic>
      <p:sp>
        <p:nvSpPr>
          <p:cNvPr id="1151" name="Google Shape;1151;p67"/>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5</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8"/>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57" name="Google Shape;1157;p68"/>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158" name="Google Shape;1158;p68"/>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159" name="Google Shape;1159;p68"/>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160" name="Google Shape;1160;p68"/>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161" name="Google Shape;1161;p68"/>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162" name="Google Shape;1162;p68"/>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163" name="Google Shape;1163;p68"/>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6 - CI/CD Pipeline + Finalizing Product Release</a:t>
            </a:r>
            <a:endParaRPr sz="500">
              <a:latin typeface="Sarabun"/>
              <a:ea typeface="Sarabun"/>
              <a:cs typeface="Sarabun"/>
              <a:sym typeface="Sarabu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9"/>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169" name="Google Shape;1169;p69"/>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170" name="Google Shape;1170;p69"/>
          <p:cNvGraphicFramePr/>
          <p:nvPr/>
        </p:nvGraphicFramePr>
        <p:xfrm>
          <a:off x="55550" y="695906"/>
          <a:ext cx="3000000" cy="3000000"/>
        </p:xfrm>
        <a:graphic>
          <a:graphicData uri="http://schemas.openxmlformats.org/drawingml/2006/table">
            <a:tbl>
              <a:tblPr>
                <a:noFill/>
                <a:tableStyleId>{BC5939F7-526F-43A6-B322-DFE1D376F065}</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06320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47</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1475">
                <a:tc>
                  <a:txBody>
                    <a:bodyPr/>
                    <a:lstStyle/>
                    <a:p>
                      <a:pPr indent="0" lvl="0" marL="0" rtl="0" algn="ctr">
                        <a:spcBef>
                          <a:spcPts val="0"/>
                        </a:spcBef>
                        <a:spcAft>
                          <a:spcPts val="0"/>
                        </a:spcAft>
                        <a:buNone/>
                      </a:pPr>
                      <a:r>
                        <a:rPr b="1" lang="en" sz="1800">
                          <a:latin typeface="Sarabun"/>
                          <a:ea typeface="Sarabun"/>
                          <a:cs typeface="Sarabun"/>
                          <a:sym typeface="Sarabun"/>
                        </a:rPr>
                        <a:t>2</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171" name="Google Shape;1171;p69"/>
          <p:cNvPicPr preferRelativeResize="0"/>
          <p:nvPr/>
        </p:nvPicPr>
        <p:blipFill>
          <a:blip r:embed="rId4">
            <a:alphaModFix/>
          </a:blip>
          <a:stretch>
            <a:fillRect/>
          </a:stretch>
        </p:blipFill>
        <p:spPr>
          <a:xfrm>
            <a:off x="454801" y="1553775"/>
            <a:ext cx="1724100" cy="1311300"/>
          </a:xfrm>
          <a:prstGeom prst="roundRect">
            <a:avLst>
              <a:gd fmla="val 5718" name="adj"/>
            </a:avLst>
          </a:prstGeom>
          <a:noFill/>
          <a:ln>
            <a:noFill/>
          </a:ln>
        </p:spPr>
      </p:pic>
      <p:pic>
        <p:nvPicPr>
          <p:cNvPr id="1172" name="Google Shape;1172;p69"/>
          <p:cNvPicPr preferRelativeResize="0"/>
          <p:nvPr/>
        </p:nvPicPr>
        <p:blipFill>
          <a:blip r:embed="rId5">
            <a:alphaModFix/>
          </a:blip>
          <a:stretch>
            <a:fillRect/>
          </a:stretch>
        </p:blipFill>
        <p:spPr>
          <a:xfrm>
            <a:off x="2602825" y="1449250"/>
            <a:ext cx="2481300" cy="1452000"/>
          </a:xfrm>
          <a:prstGeom prst="roundRect">
            <a:avLst>
              <a:gd fmla="val 7872" name="adj"/>
            </a:avLst>
          </a:prstGeom>
          <a:noFill/>
          <a:ln>
            <a:noFill/>
          </a:ln>
        </p:spPr>
      </p:pic>
      <p:pic>
        <p:nvPicPr>
          <p:cNvPr id="1173" name="Google Shape;1173;p69"/>
          <p:cNvPicPr preferRelativeResize="0"/>
          <p:nvPr/>
        </p:nvPicPr>
        <p:blipFill>
          <a:blip r:embed="rId6">
            <a:alphaModFix/>
          </a:blip>
          <a:stretch>
            <a:fillRect/>
          </a:stretch>
        </p:blipFill>
        <p:spPr>
          <a:xfrm>
            <a:off x="5664696" y="1427349"/>
            <a:ext cx="2365200" cy="1564200"/>
          </a:xfrm>
          <a:prstGeom prst="roundRect">
            <a:avLst>
              <a:gd fmla="val 5994" name="adj"/>
            </a:avLst>
          </a:prstGeom>
          <a:noFill/>
          <a:ln>
            <a:noFill/>
          </a:ln>
        </p:spPr>
      </p:pic>
      <p:pic>
        <p:nvPicPr>
          <p:cNvPr id="1174" name="Google Shape;1174;p69"/>
          <p:cNvPicPr preferRelativeResize="0"/>
          <p:nvPr/>
        </p:nvPicPr>
        <p:blipFill>
          <a:blip r:embed="rId7">
            <a:alphaModFix/>
          </a:blip>
          <a:stretch>
            <a:fillRect/>
          </a:stretch>
        </p:blipFill>
        <p:spPr>
          <a:xfrm>
            <a:off x="454800" y="3570575"/>
            <a:ext cx="1724100" cy="1134600"/>
          </a:xfrm>
          <a:prstGeom prst="roundRect">
            <a:avLst>
              <a:gd fmla="val 8172" name="adj"/>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70"/>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80" name="Google Shape;1180;p70"/>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81" name="Google Shape;1181;p70"/>
          <p:cNvGraphicFramePr/>
          <p:nvPr/>
        </p:nvGraphicFramePr>
        <p:xfrm>
          <a:off x="68035" y="602906"/>
          <a:ext cx="3000000" cy="3000000"/>
        </p:xfrm>
        <a:graphic>
          <a:graphicData uri="http://schemas.openxmlformats.org/drawingml/2006/table">
            <a:tbl>
              <a:tblPr>
                <a:noFill/>
                <a:tableStyleId>{BC5939F7-526F-43A6-B322-DFE1D376F065}</a:tableStyleId>
              </a:tblPr>
              <a:tblGrid>
                <a:gridCol w="6574275"/>
                <a:gridCol w="2415800"/>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514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Made </a:t>
                      </a:r>
                      <a:r>
                        <a:rPr b="1" lang="en" sz="1100">
                          <a:solidFill>
                            <a:schemeClr val="dk1"/>
                          </a:solidFill>
                          <a:latin typeface="Sarabun"/>
                          <a:ea typeface="Sarabun"/>
                          <a:cs typeface="Sarabun"/>
                          <a:sym typeface="Sarabun"/>
                        </a:rPr>
                        <a:t>Github repository secrets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store credentials</a:t>
                      </a:r>
                      <a:r>
                        <a:rPr lang="en" sz="1100">
                          <a:solidFill>
                            <a:schemeClr val="dk1"/>
                          </a:solidFill>
                          <a:latin typeface="Sarabun"/>
                          <a:ea typeface="Sarabun"/>
                          <a:cs typeface="Sarabun"/>
                          <a:sym typeface="Sarabun"/>
                        </a:rPr>
                        <a:t> of Snowflake </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Account (Security Measure)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t>
                      </a:r>
                      <a:r>
                        <a:rPr b="1" lang="en" sz="1100">
                          <a:solidFill>
                            <a:schemeClr val="dk1"/>
                          </a:solidFill>
                          <a:latin typeface="Sarabun"/>
                          <a:ea typeface="Sarabun"/>
                          <a:cs typeface="Sarabun"/>
                          <a:sym typeface="Sarabun"/>
                        </a:rPr>
                        <a:t>product.yml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process of appending UnitCost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from Product Fresh</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Writing the SQL code to add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UnitCost column and incremental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modelling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a:t>
                      </a:r>
                      <a:r>
                        <a:rPr b="1" lang="en" sz="1100">
                          <a:solidFill>
                            <a:schemeClr val="dk1"/>
                          </a:solidFill>
                          <a:latin typeface="Sarabun"/>
                          <a:ea typeface="Sarabun"/>
                          <a:cs typeface="Sarabun"/>
                          <a:sym typeface="Sarabun"/>
                        </a:rPr>
                        <a:t>workflow action</a:t>
                      </a:r>
                      <a:r>
                        <a:rPr lang="en" sz="1100">
                          <a:solidFill>
                            <a:schemeClr val="dk1"/>
                          </a:solidFill>
                          <a:latin typeface="Sarabun"/>
                          <a:ea typeface="Sarabun"/>
                          <a:cs typeface="Sarabun"/>
                          <a:sym typeface="Sarabun"/>
                        </a:rPr>
                        <a:t> is able 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run successfully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Check whether the UnitCost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column is appended to the </a:t>
                      </a:r>
                      <a:br>
                        <a:rPr lang="en" sz="1100">
                          <a:solidFill>
                            <a:schemeClr val="dk1"/>
                          </a:solidFill>
                          <a:latin typeface="Sarabun"/>
                          <a:ea typeface="Sarabun"/>
                          <a:cs typeface="Sarabun"/>
                          <a:sym typeface="Sarabun"/>
                        </a:rPr>
                      </a:br>
                      <a:r>
                        <a:rPr lang="en" sz="1100">
                          <a:solidFill>
                            <a:schemeClr val="dk1"/>
                          </a:solidFill>
                          <a:latin typeface="Sarabun"/>
                          <a:ea typeface="Sarabun"/>
                          <a:cs typeface="Sarabun"/>
                          <a:sym typeface="Sarabun"/>
                        </a:rPr>
                        <a:t>     Product table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82" name="Google Shape;1182;p70"/>
          <p:cNvSpPr/>
          <p:nvPr/>
        </p:nvSpPr>
        <p:spPr>
          <a:xfrm>
            <a:off x="3214977" y="1059943"/>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83" name="Google Shape;1183;p70"/>
          <p:cNvPicPr preferRelativeResize="0"/>
          <p:nvPr/>
        </p:nvPicPr>
        <p:blipFill>
          <a:blip r:embed="rId4">
            <a:alphaModFix/>
          </a:blip>
          <a:stretch>
            <a:fillRect/>
          </a:stretch>
        </p:blipFill>
        <p:spPr>
          <a:xfrm>
            <a:off x="191946" y="3290587"/>
            <a:ext cx="2365200" cy="1564200"/>
          </a:xfrm>
          <a:prstGeom prst="roundRect">
            <a:avLst>
              <a:gd fmla="val 5994" name="adj"/>
            </a:avLst>
          </a:prstGeom>
          <a:noFill/>
          <a:ln>
            <a:noFill/>
          </a:ln>
        </p:spPr>
      </p:pic>
      <p:pic>
        <p:nvPicPr>
          <p:cNvPr id="1184" name="Google Shape;1184;p70"/>
          <p:cNvPicPr preferRelativeResize="0"/>
          <p:nvPr/>
        </p:nvPicPr>
        <p:blipFill>
          <a:blip r:embed="rId5">
            <a:alphaModFix/>
          </a:blip>
          <a:stretch>
            <a:fillRect/>
          </a:stretch>
        </p:blipFill>
        <p:spPr>
          <a:xfrm>
            <a:off x="3858200" y="1060450"/>
            <a:ext cx="1409700" cy="276225"/>
          </a:xfrm>
          <a:prstGeom prst="rect">
            <a:avLst/>
          </a:prstGeom>
          <a:noFill/>
          <a:ln>
            <a:noFill/>
          </a:ln>
        </p:spPr>
      </p:pic>
      <p:pic>
        <p:nvPicPr>
          <p:cNvPr id="1185" name="Google Shape;1185;p70"/>
          <p:cNvPicPr preferRelativeResize="0"/>
          <p:nvPr/>
        </p:nvPicPr>
        <p:blipFill rotWithShape="1">
          <a:blip r:embed="rId6">
            <a:alphaModFix/>
          </a:blip>
          <a:srcRect b="0" l="475" r="465" t="0"/>
          <a:stretch/>
        </p:blipFill>
        <p:spPr>
          <a:xfrm>
            <a:off x="3617275" y="1532650"/>
            <a:ext cx="2941050" cy="1621600"/>
          </a:xfrm>
          <a:prstGeom prst="rect">
            <a:avLst/>
          </a:prstGeom>
          <a:noFill/>
          <a:ln cap="flat" cmpd="sng" w="9525">
            <a:solidFill>
              <a:srgbClr val="000000"/>
            </a:solidFill>
            <a:prstDash val="solid"/>
            <a:round/>
            <a:headEnd len="sm" w="sm" type="none"/>
            <a:tailEnd len="sm" w="sm" type="none"/>
          </a:ln>
        </p:spPr>
      </p:pic>
      <p:pic>
        <p:nvPicPr>
          <p:cNvPr id="1186" name="Google Shape;1186;p70"/>
          <p:cNvPicPr preferRelativeResize="0"/>
          <p:nvPr/>
        </p:nvPicPr>
        <p:blipFill>
          <a:blip r:embed="rId7">
            <a:alphaModFix/>
          </a:blip>
          <a:stretch>
            <a:fillRect/>
          </a:stretch>
        </p:blipFill>
        <p:spPr>
          <a:xfrm>
            <a:off x="148450" y="1060425"/>
            <a:ext cx="2825585" cy="1564150"/>
          </a:xfrm>
          <a:prstGeom prst="rect">
            <a:avLst/>
          </a:prstGeom>
          <a:noFill/>
          <a:ln>
            <a:noFill/>
          </a:ln>
        </p:spPr>
      </p:pic>
      <p:sp>
        <p:nvSpPr>
          <p:cNvPr id="1187" name="Google Shape;1187;p70"/>
          <p:cNvSpPr/>
          <p:nvPr/>
        </p:nvSpPr>
        <p:spPr>
          <a:xfrm rot="-5400000">
            <a:off x="1173402" y="28189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88" name="Google Shape;1188;p70"/>
          <p:cNvSpPr/>
          <p:nvPr/>
        </p:nvSpPr>
        <p:spPr>
          <a:xfrm rot="5400000">
            <a:off x="5538375" y="1030900"/>
            <a:ext cx="393300" cy="452400"/>
          </a:xfrm>
          <a:prstGeom prst="bentArrow">
            <a:avLst>
              <a:gd fmla="val 29723" name="adj1"/>
              <a:gd fmla="val 30694" name="adj2"/>
              <a:gd fmla="val 35285"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89" name="Google Shape;1189;p70"/>
          <p:cNvSpPr/>
          <p:nvPr/>
        </p:nvSpPr>
        <p:spPr>
          <a:xfrm flipH="1" rot="-5400000">
            <a:off x="3010625" y="2587975"/>
            <a:ext cx="480600" cy="5538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90" name="Google Shape;1190;p70"/>
          <p:cNvPicPr preferRelativeResize="0"/>
          <p:nvPr/>
        </p:nvPicPr>
        <p:blipFill>
          <a:blip r:embed="rId8">
            <a:alphaModFix/>
          </a:blip>
          <a:stretch>
            <a:fillRect/>
          </a:stretch>
        </p:blipFill>
        <p:spPr>
          <a:xfrm>
            <a:off x="3380374" y="3233150"/>
            <a:ext cx="3177963" cy="1621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71"/>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96" name="Google Shape;1196;p71"/>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97" name="Google Shape;1197;p71"/>
          <p:cNvGraphicFramePr/>
          <p:nvPr/>
        </p:nvGraphicFramePr>
        <p:xfrm>
          <a:off x="68035" y="602906"/>
          <a:ext cx="3000000" cy="3000000"/>
        </p:xfrm>
        <a:graphic>
          <a:graphicData uri="http://schemas.openxmlformats.org/drawingml/2006/table">
            <a:tbl>
              <a:tblPr>
                <a:noFill/>
                <a:tableStyleId>{BC5939F7-526F-43A6-B322-DFE1D376F065}</a:tableStyleId>
              </a:tblPr>
              <a:tblGrid>
                <a:gridCol w="6384150"/>
                <a:gridCol w="260592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777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 ‘</a:t>
                      </a:r>
                      <a:r>
                        <a:rPr b="1" lang="en" sz="1100">
                          <a:solidFill>
                            <a:schemeClr val="dk1"/>
                          </a:solidFill>
                          <a:latin typeface="Sarabun"/>
                          <a:ea typeface="Sarabun"/>
                          <a:cs typeface="Sarabun"/>
                          <a:sym typeface="Sarabun"/>
                        </a:rPr>
                        <a:t>Cleaning.</a:t>
                      </a:r>
                      <a:r>
                        <a:rPr b="1" lang="en" sz="1100">
                          <a:solidFill>
                            <a:schemeClr val="dk1"/>
                          </a:solidFill>
                          <a:latin typeface="Sarabun"/>
                          <a:ea typeface="Sarabun"/>
                          <a:cs typeface="Sarabun"/>
                          <a:sym typeface="Sarabun"/>
                        </a:rPr>
                        <a:t>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process of cleaning the tables after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each push/merge to the main branch</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Rename the beginning of all cleaning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files to ‘</a:t>
                      </a:r>
                      <a:r>
                        <a:rPr b="1" lang="en" sz="1100">
                          <a:solidFill>
                            <a:schemeClr val="dk1"/>
                          </a:solidFill>
                          <a:latin typeface="Sarabun"/>
                          <a:ea typeface="Sarabun"/>
                          <a:cs typeface="Sarabun"/>
                          <a:sym typeface="Sarabun"/>
                        </a:rPr>
                        <a:t>A__</a:t>
                      </a: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continuously </a:t>
                      </a:r>
                      <a:r>
                        <a:rPr lang="en" sz="1100">
                          <a:solidFill>
                            <a:schemeClr val="dk1"/>
                          </a:solidFill>
                          <a:latin typeface="Sarabun"/>
                          <a:ea typeface="Sarabun"/>
                          <a:cs typeface="Sarabun"/>
                          <a:sym typeface="Sarabun"/>
                        </a:rPr>
                        <a:t>run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cleaning files despite no changes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being made to it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Commit and sync the changes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see the Cleaning workflow run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Github Actions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Github Workflow </a:t>
                      </a:r>
                      <a:r>
                        <a:rPr lang="en" sz="1100">
                          <a:solidFill>
                            <a:schemeClr val="dk1"/>
                          </a:solidFill>
                          <a:latin typeface="Sarabun"/>
                          <a:ea typeface="Sarabun"/>
                          <a:cs typeface="Sarabun"/>
                          <a:sym typeface="Sarabun"/>
                        </a:rPr>
                        <a:t>runs </a:t>
                      </a:r>
                      <a:r>
                        <a:rPr b="1" lang="en" sz="1100">
                          <a:solidFill>
                            <a:schemeClr val="dk1"/>
                          </a:solidFill>
                          <a:latin typeface="Sarabun"/>
                          <a:ea typeface="Sarabun"/>
                          <a:cs typeface="Sarabun"/>
                          <a:sym typeface="Sarabun"/>
                        </a:rPr>
                        <a:t>successfully </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with it applying to changes to all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cleaning scripts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cleaning files are able to </a:t>
                      </a:r>
                      <a:r>
                        <a:rPr b="1" lang="en" sz="1100">
                          <a:solidFill>
                            <a:schemeClr val="dk1"/>
                          </a:solidFill>
                          <a:latin typeface="Sarabun"/>
                          <a:ea typeface="Sarabun"/>
                          <a:cs typeface="Sarabun"/>
                          <a:sym typeface="Sarabun"/>
                        </a:rPr>
                        <a:t>clean </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the tables</a:t>
                      </a:r>
                      <a:r>
                        <a:rPr lang="en" sz="1100">
                          <a:solidFill>
                            <a:schemeClr val="dk1"/>
                          </a:solidFill>
                          <a:latin typeface="Sarabun"/>
                          <a:ea typeface="Sarabun"/>
                          <a:cs typeface="Sarabun"/>
                          <a:sym typeface="Sarabun"/>
                        </a:rPr>
                        <a:t> successfully in Snowflake</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98" name="Google Shape;1198;p71"/>
          <p:cNvSpPr/>
          <p:nvPr/>
        </p:nvSpPr>
        <p:spPr>
          <a:xfrm>
            <a:off x="2775755" y="1460901"/>
            <a:ext cx="5865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99" name="Google Shape;1199;p71"/>
          <p:cNvPicPr preferRelativeResize="0"/>
          <p:nvPr/>
        </p:nvPicPr>
        <p:blipFill>
          <a:blip r:embed="rId4">
            <a:alphaModFix/>
          </a:blip>
          <a:stretch>
            <a:fillRect/>
          </a:stretch>
        </p:blipFill>
        <p:spPr>
          <a:xfrm>
            <a:off x="206250" y="2325300"/>
            <a:ext cx="2673000" cy="1564200"/>
          </a:xfrm>
          <a:prstGeom prst="roundRect">
            <a:avLst>
              <a:gd fmla="val 7872" name="adj"/>
            </a:avLst>
          </a:prstGeom>
          <a:noFill/>
          <a:ln>
            <a:noFill/>
          </a:ln>
        </p:spPr>
      </p:pic>
      <p:pic>
        <p:nvPicPr>
          <p:cNvPr id="1200" name="Google Shape;1200;p71"/>
          <p:cNvPicPr preferRelativeResize="0"/>
          <p:nvPr/>
        </p:nvPicPr>
        <p:blipFill>
          <a:blip r:embed="rId5">
            <a:alphaModFix/>
          </a:blip>
          <a:stretch>
            <a:fillRect/>
          </a:stretch>
        </p:blipFill>
        <p:spPr>
          <a:xfrm>
            <a:off x="1158312" y="1453450"/>
            <a:ext cx="1397370" cy="298106"/>
          </a:xfrm>
          <a:prstGeom prst="rect">
            <a:avLst/>
          </a:prstGeom>
          <a:noFill/>
          <a:ln>
            <a:noFill/>
          </a:ln>
        </p:spPr>
      </p:pic>
      <p:pic>
        <p:nvPicPr>
          <p:cNvPr id="1201" name="Google Shape;1201;p71"/>
          <p:cNvPicPr preferRelativeResize="0"/>
          <p:nvPr/>
        </p:nvPicPr>
        <p:blipFill>
          <a:blip r:embed="rId6">
            <a:alphaModFix/>
          </a:blip>
          <a:stretch>
            <a:fillRect/>
          </a:stretch>
        </p:blipFill>
        <p:spPr>
          <a:xfrm>
            <a:off x="3582313" y="1142650"/>
            <a:ext cx="2200275" cy="1419225"/>
          </a:xfrm>
          <a:prstGeom prst="rect">
            <a:avLst/>
          </a:prstGeom>
          <a:noFill/>
          <a:ln>
            <a:noFill/>
          </a:ln>
        </p:spPr>
      </p:pic>
      <p:pic>
        <p:nvPicPr>
          <p:cNvPr id="1202" name="Google Shape;1202;p71"/>
          <p:cNvPicPr preferRelativeResize="0"/>
          <p:nvPr/>
        </p:nvPicPr>
        <p:blipFill>
          <a:blip r:embed="rId7">
            <a:alphaModFix/>
          </a:blip>
          <a:stretch>
            <a:fillRect/>
          </a:stretch>
        </p:blipFill>
        <p:spPr>
          <a:xfrm>
            <a:off x="3204159" y="3652072"/>
            <a:ext cx="2956600" cy="1178525"/>
          </a:xfrm>
          <a:prstGeom prst="rect">
            <a:avLst/>
          </a:prstGeom>
          <a:noFill/>
          <a:ln>
            <a:noFill/>
          </a:ln>
        </p:spPr>
      </p:pic>
      <p:pic>
        <p:nvPicPr>
          <p:cNvPr id="1203" name="Google Shape;1203;p71"/>
          <p:cNvPicPr preferRelativeResize="0"/>
          <p:nvPr/>
        </p:nvPicPr>
        <p:blipFill>
          <a:blip r:embed="rId8">
            <a:alphaModFix/>
          </a:blip>
          <a:stretch>
            <a:fillRect/>
          </a:stretch>
        </p:blipFill>
        <p:spPr>
          <a:xfrm>
            <a:off x="3282003" y="2860822"/>
            <a:ext cx="2800918" cy="402300"/>
          </a:xfrm>
          <a:prstGeom prst="rect">
            <a:avLst/>
          </a:prstGeom>
          <a:noFill/>
          <a:ln>
            <a:noFill/>
          </a:ln>
        </p:spPr>
      </p:pic>
      <p:sp>
        <p:nvSpPr>
          <p:cNvPr id="1204" name="Google Shape;1204;p71"/>
          <p:cNvSpPr/>
          <p:nvPr/>
        </p:nvSpPr>
        <p:spPr>
          <a:xfrm rot="5400000">
            <a:off x="4540850" y="3319011"/>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05" name="Google Shape;1205;p71"/>
          <p:cNvSpPr/>
          <p:nvPr/>
        </p:nvSpPr>
        <p:spPr>
          <a:xfrm rot="5400000">
            <a:off x="4540863" y="2564886"/>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06" name="Google Shape;1206;p71"/>
          <p:cNvSpPr/>
          <p:nvPr/>
        </p:nvSpPr>
        <p:spPr>
          <a:xfrm rot="-5400000">
            <a:off x="1586140" y="1899818"/>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72"/>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1212" name="Google Shape;1212;p72"/>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213" name="Google Shape;1213;p72"/>
          <p:cNvGraphicFramePr/>
          <p:nvPr/>
        </p:nvGraphicFramePr>
        <p:xfrm>
          <a:off x="68035" y="602906"/>
          <a:ext cx="3000000" cy="3000000"/>
        </p:xfrm>
        <a:graphic>
          <a:graphicData uri="http://schemas.openxmlformats.org/drawingml/2006/table">
            <a:tbl>
              <a:tblPr>
                <a:noFill/>
                <a:tableStyleId>{BC5939F7-526F-43A6-B322-DFE1D376F065}</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28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Reviewed initial requirements </a:t>
                      </a:r>
                      <a:r>
                        <a:rPr lang="en" sz="1100">
                          <a:solidFill>
                            <a:schemeClr val="dk1"/>
                          </a:solidFill>
                          <a:latin typeface="Sarabun"/>
                          <a:ea typeface="Sarabun"/>
                          <a:cs typeface="Sarabun"/>
                          <a:sym typeface="Sarabun"/>
                        </a:rPr>
                        <a:t>for the data migration project to ensure all expectations are met and understood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Documented </a:t>
                      </a:r>
                      <a:r>
                        <a:rPr lang="en" sz="1100">
                          <a:solidFill>
                            <a:schemeClr val="dk1"/>
                          </a:solidFill>
                          <a:latin typeface="Sarabun"/>
                          <a:ea typeface="Sarabun"/>
                          <a:cs typeface="Sarabun"/>
                          <a:sym typeface="Sarabun"/>
                        </a:rPr>
                        <a:t>data migration process, including ELT pipeline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◆Defined user roles and access </a:t>
                      </a:r>
                      <a:r>
                        <a:rPr lang="en" sz="1100">
                          <a:solidFill>
                            <a:schemeClr val="dk1"/>
                          </a:solidFill>
                          <a:latin typeface="Sarabun"/>
                          <a:ea typeface="Sarabun"/>
                          <a:cs typeface="Sarabun"/>
                          <a:sym typeface="Sarabun"/>
                        </a:rPr>
                        <a:t>permissions</a:t>
                      </a:r>
                      <a:r>
                        <a:rPr lang="en" sz="1100">
                          <a:solidFill>
                            <a:schemeClr val="dk1"/>
                          </a:solidFill>
                          <a:latin typeface="Sarabun"/>
                          <a:ea typeface="Sarabun"/>
                          <a:cs typeface="Sarabun"/>
                          <a:sym typeface="Sarabun"/>
                        </a:rPr>
                        <a:t> in Snowflake </a:t>
                      </a: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ensure data privacy and compliance </a:t>
                      </a:r>
                      <a:r>
                        <a:rPr lang="en" sz="1100">
                          <a:solidFill>
                            <a:schemeClr val="dk1"/>
                          </a:solidFill>
                          <a:latin typeface="Sarabun"/>
                          <a:ea typeface="Sarabun"/>
                          <a:cs typeface="Sarabun"/>
                          <a:sym typeface="Sarabun"/>
                        </a:rPr>
                        <a:t>with regulations.</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14" name="Google Shape;1214;p72"/>
          <p:cNvSpPr/>
          <p:nvPr/>
        </p:nvSpPr>
        <p:spPr>
          <a:xfrm>
            <a:off x="3768490" y="2823843"/>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15" name="Google Shape;1215;p72"/>
          <p:cNvSpPr/>
          <p:nvPr/>
        </p:nvSpPr>
        <p:spPr>
          <a:xfrm>
            <a:off x="-1682523" y="19494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216" name="Google Shape;1216;p72"/>
          <p:cNvPicPr preferRelativeResize="0"/>
          <p:nvPr/>
        </p:nvPicPr>
        <p:blipFill>
          <a:blip r:embed="rId4">
            <a:alphaModFix/>
          </a:blip>
          <a:stretch>
            <a:fillRect/>
          </a:stretch>
        </p:blipFill>
        <p:spPr>
          <a:xfrm>
            <a:off x="133363" y="1833412"/>
            <a:ext cx="3431400" cy="2258100"/>
          </a:xfrm>
          <a:prstGeom prst="roundRect">
            <a:avLst>
              <a:gd fmla="val 8172" name="adj"/>
            </a:avLst>
          </a:prstGeom>
          <a:noFill/>
          <a:ln>
            <a:noFill/>
          </a:ln>
        </p:spPr>
      </p:pic>
      <p:pic>
        <p:nvPicPr>
          <p:cNvPr id="1217" name="Google Shape;1217;p72"/>
          <p:cNvPicPr preferRelativeResize="0"/>
          <p:nvPr/>
        </p:nvPicPr>
        <p:blipFill>
          <a:blip r:embed="rId5">
            <a:alphaModFix/>
          </a:blip>
          <a:stretch>
            <a:fillRect/>
          </a:stretch>
        </p:blipFill>
        <p:spPr>
          <a:xfrm>
            <a:off x="4809675" y="1056025"/>
            <a:ext cx="1296900" cy="1296900"/>
          </a:xfrm>
          <a:prstGeom prst="roundRect">
            <a:avLst>
              <a:gd fmla="val 8611" name="adj"/>
            </a:avLst>
          </a:prstGeom>
          <a:noFill/>
          <a:ln>
            <a:noFill/>
          </a:ln>
        </p:spPr>
      </p:pic>
      <p:pic>
        <p:nvPicPr>
          <p:cNvPr id="1218" name="Google Shape;1218;p72"/>
          <p:cNvPicPr preferRelativeResize="0"/>
          <p:nvPr/>
        </p:nvPicPr>
        <p:blipFill>
          <a:blip r:embed="rId6">
            <a:alphaModFix/>
          </a:blip>
          <a:stretch>
            <a:fillRect/>
          </a:stretch>
        </p:blipFill>
        <p:spPr>
          <a:xfrm>
            <a:off x="4374525" y="2352922"/>
            <a:ext cx="2167199" cy="1219052"/>
          </a:xfrm>
          <a:prstGeom prst="rect">
            <a:avLst/>
          </a:prstGeom>
          <a:noFill/>
          <a:ln>
            <a:noFill/>
          </a:ln>
        </p:spPr>
      </p:pic>
      <p:pic>
        <p:nvPicPr>
          <p:cNvPr id="1219" name="Google Shape;1219;p72"/>
          <p:cNvPicPr preferRelativeResize="0"/>
          <p:nvPr/>
        </p:nvPicPr>
        <p:blipFill>
          <a:blip r:embed="rId7">
            <a:alphaModFix/>
          </a:blip>
          <a:stretch>
            <a:fillRect/>
          </a:stretch>
        </p:blipFill>
        <p:spPr>
          <a:xfrm>
            <a:off x="4857182" y="3423698"/>
            <a:ext cx="1201901" cy="14496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graphicFrame>
        <p:nvGraphicFramePr>
          <p:cNvPr id="402" name="Google Shape;402;p28"/>
          <p:cNvGraphicFramePr/>
          <p:nvPr/>
        </p:nvGraphicFramePr>
        <p:xfrm>
          <a:off x="422825" y="1346100"/>
          <a:ext cx="3000000" cy="3000000"/>
        </p:xfrm>
        <a:graphic>
          <a:graphicData uri="http://schemas.openxmlformats.org/drawingml/2006/table">
            <a:tbl>
              <a:tblPr>
                <a:noFill/>
                <a:tableStyleId>{BC5939F7-526F-43A6-B322-DFE1D376F065}</a:tableStyleId>
              </a:tblPr>
              <a:tblGrid>
                <a:gridCol w="2241650"/>
                <a:gridCol w="1910300"/>
                <a:gridCol w="4361800"/>
              </a:tblGrid>
              <a:tr h="1085950">
                <a:tc>
                  <a:txBody>
                    <a:bodyPr/>
                    <a:lstStyle/>
                    <a:p>
                      <a:pPr indent="0" lvl="0" marL="0" marR="0" rtl="0" algn="ctr">
                        <a:lnSpc>
                          <a:spcPct val="100000"/>
                        </a:lnSpc>
                        <a:spcBef>
                          <a:spcPts val="0"/>
                        </a:spcBef>
                        <a:spcAft>
                          <a:spcPts val="0"/>
                        </a:spcAft>
                        <a:buNone/>
                      </a:pPr>
                      <a:r>
                        <a:rPr b="1" lang="en"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r>
              <a:tr h="1085950">
                <a:tc>
                  <a:txBody>
                    <a:bodyPr/>
                    <a:lstStyle/>
                    <a:p>
                      <a:pPr indent="0" lvl="0" marL="0" rtl="0" algn="ctr">
                        <a:spcBef>
                          <a:spcPts val="0"/>
                        </a:spcBef>
                        <a:spcAft>
                          <a:spcPts val="0"/>
                        </a:spcAft>
                        <a:buNone/>
                      </a:pPr>
                      <a:r>
                        <a:rPr lang="en" sz="1800">
                          <a:latin typeface="Sarabun"/>
                          <a:ea typeface="Sarabun"/>
                          <a:cs typeface="Sarabun"/>
                          <a:sym typeface="Sarabun"/>
                        </a:rPr>
                        <a:t>1) Improved Scalability</a:t>
                      </a:r>
                      <a:endParaRPr sz="18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rowSpan="2">
                  <a:txBody>
                    <a:bodyPr/>
                    <a:lstStyle/>
                    <a:p>
                      <a:pPr indent="0" lvl="0" marL="0" rtl="0" algn="ctr">
                        <a:spcBef>
                          <a:spcPts val="0"/>
                        </a:spcBef>
                        <a:spcAft>
                          <a:spcPts val="0"/>
                        </a:spcAft>
                        <a:buNone/>
                      </a:pPr>
                      <a:r>
                        <a:rPr lang="en" sz="1800">
                          <a:latin typeface="Sarabun"/>
                          <a:ea typeface="Sarabun"/>
                          <a:cs typeface="Sarabun"/>
                          <a:sym typeface="Sarabun"/>
                        </a:rPr>
                        <a:t>Migrate from MYSQL to Snowflake</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Sarabun"/>
                          <a:ea typeface="Sarabun"/>
                          <a:cs typeface="Sarabun"/>
                          <a:sym typeface="Sarabun"/>
                        </a:rPr>
                        <a:t>Snowflake’s cloud based nature offers scalability</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r h="1085950">
                <a:tc>
                  <a:txBody>
                    <a:bodyPr/>
                    <a:lstStyle/>
                    <a:p>
                      <a:pPr indent="0" lvl="0" marL="0" rtl="0" algn="ctr">
                        <a:spcBef>
                          <a:spcPts val="0"/>
                        </a:spcBef>
                        <a:spcAft>
                          <a:spcPts val="0"/>
                        </a:spcAft>
                        <a:buNone/>
                      </a:pPr>
                      <a:r>
                        <a:rPr lang="en" sz="1800">
                          <a:latin typeface="Sarabun"/>
                          <a:ea typeface="Sarabun"/>
                          <a:cs typeface="Sarabun"/>
                          <a:sym typeface="Sarabun"/>
                        </a:rPr>
                        <a:t>2) </a:t>
                      </a:r>
                      <a:r>
                        <a:rPr lang="en" sz="1800">
                          <a:latin typeface="Sarabun"/>
                          <a:ea typeface="Sarabun"/>
                          <a:cs typeface="Sarabun"/>
                          <a:sym typeface="Sarabun"/>
                        </a:rPr>
                        <a:t>Improved data security</a:t>
                      </a:r>
                      <a:endParaRPr sz="1200">
                        <a:solidFill>
                          <a:schemeClr val="dk1"/>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vMerge="1"/>
                <a:tc>
                  <a:txBody>
                    <a:bodyPr/>
                    <a:lstStyle/>
                    <a:p>
                      <a:pPr indent="0" lvl="0" marL="0" rtl="0" algn="l">
                        <a:spcBef>
                          <a:spcPts val="0"/>
                        </a:spcBef>
                        <a:spcAft>
                          <a:spcPts val="0"/>
                        </a:spcAft>
                        <a:buNone/>
                      </a:pPr>
                      <a:r>
                        <a:rPr lang="en" sz="1800">
                          <a:latin typeface="Sarabun"/>
                          <a:ea typeface="Sarabun"/>
                          <a:cs typeface="Sarabun"/>
                          <a:sym typeface="Sarabun"/>
                        </a:rPr>
                        <a:t>Snowflake’s access control mechanism</a:t>
                      </a:r>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3" name="Shape 1223"/>
        <p:cNvGrpSpPr/>
        <p:nvPr/>
      </p:nvGrpSpPr>
      <p:grpSpPr>
        <a:xfrm>
          <a:off x="0" y="0"/>
          <a:ext cx="0" cy="0"/>
          <a:chOff x="0" y="0"/>
          <a:chExt cx="0" cy="0"/>
        </a:xfrm>
      </p:grpSpPr>
      <p:pic>
        <p:nvPicPr>
          <p:cNvPr id="1224" name="Google Shape;1224;p73"/>
          <p:cNvPicPr preferRelativeResize="0"/>
          <p:nvPr/>
        </p:nvPicPr>
        <p:blipFill>
          <a:blip r:embed="rId3">
            <a:alphaModFix/>
          </a:blip>
          <a:stretch>
            <a:fillRect/>
          </a:stretch>
        </p:blipFill>
        <p:spPr>
          <a:xfrm>
            <a:off x="1083938" y="1170125"/>
            <a:ext cx="6976117" cy="3820975"/>
          </a:xfrm>
          <a:prstGeom prst="rect">
            <a:avLst/>
          </a:prstGeom>
          <a:noFill/>
          <a:ln>
            <a:noFill/>
          </a:ln>
        </p:spPr>
      </p:pic>
      <p:sp>
        <p:nvSpPr>
          <p:cNvPr id="1225" name="Google Shape;1225;p73"/>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6</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of ELT Pipeline</a:t>
            </a:r>
            <a:endParaRPr/>
          </a:p>
        </p:txBody>
      </p:sp>
      <p:pic>
        <p:nvPicPr>
          <p:cNvPr id="1231" name="Google Shape;1231;p74" title="IDE _ dbt Cloud - Google Chrome 2024-02-02 16-26-55.mp4">
            <a:hlinkClick r:id="rId3"/>
          </p:cNvPr>
          <p:cNvPicPr preferRelativeResize="0"/>
          <p:nvPr/>
        </p:nvPicPr>
        <p:blipFill>
          <a:blip r:embed="rId4">
            <a:alphaModFix/>
          </a:blip>
          <a:stretch>
            <a:fillRect/>
          </a:stretch>
        </p:blipFill>
        <p:spPr>
          <a:xfrm>
            <a:off x="975788" y="1163775"/>
            <a:ext cx="7192426" cy="3820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5"/>
          <p:cNvSpPr/>
          <p:nvPr/>
        </p:nvSpPr>
        <p:spPr>
          <a:xfrm>
            <a:off x="1979100" y="338575"/>
            <a:ext cx="5185800" cy="733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accent6"/>
                </a:solidFill>
                <a:latin typeface="Figtree Black"/>
                <a:ea typeface="Figtree Black"/>
                <a:cs typeface="Figtree Black"/>
                <a:sym typeface="Figtree Black"/>
              </a:rPr>
              <a:t>Total Consumption</a:t>
            </a:r>
            <a:endParaRPr sz="2400">
              <a:solidFill>
                <a:schemeClr val="accent6"/>
              </a:solidFill>
              <a:latin typeface="Figtree Black"/>
              <a:ea typeface="Figtree Black"/>
              <a:cs typeface="Figtree Black"/>
              <a:sym typeface="Figtree Black"/>
            </a:endParaRPr>
          </a:p>
        </p:txBody>
      </p:sp>
      <p:pic>
        <p:nvPicPr>
          <p:cNvPr id="1237" name="Google Shape;1237;p75"/>
          <p:cNvPicPr preferRelativeResize="0"/>
          <p:nvPr/>
        </p:nvPicPr>
        <p:blipFill>
          <a:blip r:embed="rId3">
            <a:alphaModFix/>
          </a:blip>
          <a:stretch>
            <a:fillRect/>
          </a:stretch>
        </p:blipFill>
        <p:spPr>
          <a:xfrm>
            <a:off x="152400" y="1508951"/>
            <a:ext cx="8839204" cy="27622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6"/>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43" name="Google Shape;1243;p76"/>
          <p:cNvSpPr txBox="1"/>
          <p:nvPr>
            <p:ph type="title"/>
          </p:nvPr>
        </p:nvSpPr>
        <p:spPr>
          <a:xfrm>
            <a:off x="3842100" y="2504625"/>
            <a:ext cx="45888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Last Sprint Retrospective</a:t>
            </a:r>
            <a:endParaRPr/>
          </a:p>
        </p:txBody>
      </p:sp>
      <p:sp>
        <p:nvSpPr>
          <p:cNvPr id="1244" name="Google Shape;1244;p76"/>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245" name="Google Shape;1245;p76"/>
          <p:cNvGrpSpPr/>
          <p:nvPr/>
        </p:nvGrpSpPr>
        <p:grpSpPr>
          <a:xfrm>
            <a:off x="-640600" y="1389751"/>
            <a:ext cx="4482703" cy="6005173"/>
            <a:chOff x="3554925" y="1032850"/>
            <a:chExt cx="1590175" cy="2130325"/>
          </a:xfrm>
        </p:grpSpPr>
        <p:sp>
          <p:nvSpPr>
            <p:cNvPr id="1246" name="Google Shape;1246;p76"/>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6"/>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6"/>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6"/>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6"/>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6"/>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6"/>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6"/>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6"/>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6"/>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6"/>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6"/>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6"/>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6"/>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6"/>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6"/>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6"/>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6"/>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6"/>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6"/>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6"/>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6"/>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6"/>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6"/>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6"/>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6"/>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6"/>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6"/>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6"/>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6"/>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6"/>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6"/>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6"/>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6"/>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6"/>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6"/>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6"/>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6"/>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6"/>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6"/>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6"/>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6"/>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6"/>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6"/>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6"/>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6"/>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6"/>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6"/>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76"/>
          <p:cNvGrpSpPr/>
          <p:nvPr/>
        </p:nvGrpSpPr>
        <p:grpSpPr>
          <a:xfrm rot="-497935">
            <a:off x="1052223" y="579949"/>
            <a:ext cx="625347" cy="894703"/>
            <a:chOff x="2381175" y="4061600"/>
            <a:chExt cx="360900" cy="516350"/>
          </a:xfrm>
        </p:grpSpPr>
        <p:sp>
          <p:nvSpPr>
            <p:cNvPr id="1349" name="Google Shape;1349;p76"/>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6"/>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76"/>
          <p:cNvGrpSpPr/>
          <p:nvPr/>
        </p:nvGrpSpPr>
        <p:grpSpPr>
          <a:xfrm flipH="1">
            <a:off x="3842111" y="743592"/>
            <a:ext cx="1018767" cy="837885"/>
            <a:chOff x="748250" y="3297050"/>
            <a:chExt cx="917725" cy="723625"/>
          </a:xfrm>
        </p:grpSpPr>
        <p:sp>
          <p:nvSpPr>
            <p:cNvPr id="1354" name="Google Shape;1354;p7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77"/>
          <p:cNvSpPr txBox="1"/>
          <p:nvPr>
            <p:ph idx="1" type="subTitle"/>
          </p:nvPr>
        </p:nvSpPr>
        <p:spPr>
          <a:xfrm>
            <a:off x="720000" y="2378975"/>
            <a:ext cx="3756600" cy="3099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Glad/Kudos​</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Completed project despite obstacles on time​</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Automated cleaning​</a:t>
            </a:r>
            <a:endParaRPr sz="1400">
              <a:solidFill>
                <a:srgbClr val="000000"/>
              </a:solidFill>
              <a:highlight>
                <a:srgbClr val="F5F5F5"/>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Sad</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Project is over</a:t>
            </a:r>
            <a:endParaRPr sz="1400">
              <a:solidFill>
                <a:srgbClr val="000000"/>
              </a:solidFill>
              <a:highlight>
                <a:srgbClr val="F5F5F5"/>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Mad​</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Lack of detailed documentation​</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Long confusion on CI/CD Pipeline implementation​</a:t>
            </a:r>
            <a:endParaRPr/>
          </a:p>
        </p:txBody>
      </p:sp>
      <p:pic>
        <p:nvPicPr>
          <p:cNvPr id="1364" name="Google Shape;1364;p77"/>
          <p:cNvPicPr preferRelativeResize="0"/>
          <p:nvPr>
            <p:ph idx="2" type="pic"/>
          </p:nvPr>
        </p:nvPicPr>
        <p:blipFill rotWithShape="1">
          <a:blip r:embed="rId3">
            <a:alphaModFix/>
          </a:blip>
          <a:srcRect b="0" l="470" r="1557" t="0"/>
          <a:stretch/>
        </p:blipFill>
        <p:spPr>
          <a:xfrm>
            <a:off x="4646575" y="0"/>
            <a:ext cx="4497425" cy="5143501"/>
          </a:xfrm>
          <a:prstGeom prst="rect">
            <a:avLst/>
          </a:prstGeom>
        </p:spPr>
      </p:pic>
      <p:sp>
        <p:nvSpPr>
          <p:cNvPr id="1365" name="Google Shape;1365;p77"/>
          <p:cNvSpPr txBox="1"/>
          <p:nvPr>
            <p:ph type="title"/>
          </p:nvPr>
        </p:nvSpPr>
        <p:spPr>
          <a:xfrm>
            <a:off x="720000" y="1009700"/>
            <a:ext cx="37566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Last Sprint Retrospective</a:t>
            </a:r>
            <a:endParaRPr/>
          </a:p>
        </p:txBody>
      </p:sp>
      <p:sp>
        <p:nvSpPr>
          <p:cNvPr id="1366" name="Google Shape;1366;p77"/>
          <p:cNvSpPr txBox="1"/>
          <p:nvPr/>
        </p:nvSpPr>
        <p:spPr>
          <a:xfrm>
            <a:off x="210625" y="1666700"/>
            <a:ext cx="418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74747"/>
                </a:solidFill>
                <a:highlight>
                  <a:schemeClr val="lt2"/>
                </a:highlight>
                <a:latin typeface="Verdana"/>
                <a:ea typeface="Verdana"/>
                <a:cs typeface="Verdana"/>
                <a:sym typeface="Verdana"/>
              </a:rPr>
              <a:t>As described in the </a:t>
            </a:r>
            <a:r>
              <a:rPr lang="en" sz="1200" u="sng">
                <a:solidFill>
                  <a:srgbClr val="137B92"/>
                </a:solidFill>
                <a:highlight>
                  <a:schemeClr val="lt2"/>
                </a:highlight>
                <a:latin typeface="Verdana"/>
                <a:ea typeface="Verdana"/>
                <a:cs typeface="Verdana"/>
                <a:sym typeface="Verdana"/>
                <a:hlinkClick r:id="rId4">
                  <a:extLst>
                    <a:ext uri="{A12FA001-AC4F-418D-AE19-62706E023703}">
                      <ahyp:hlinkClr val="tx"/>
                    </a:ext>
                  </a:extLst>
                </a:hlinkClick>
              </a:rPr>
              <a:t>Scrum Guide</a:t>
            </a:r>
            <a:r>
              <a:rPr lang="en" sz="1200">
                <a:solidFill>
                  <a:srgbClr val="474747"/>
                </a:solidFill>
                <a:highlight>
                  <a:schemeClr val="lt2"/>
                </a:highlight>
                <a:latin typeface="Verdana"/>
                <a:ea typeface="Verdana"/>
                <a:cs typeface="Verdana"/>
                <a:sym typeface="Verdana"/>
              </a:rPr>
              <a:t>, the purpose of the Sprint Retrospective is to plan ways to increase quality and effectiveness.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78"/>
          <p:cNvSpPr txBox="1"/>
          <p:nvPr>
            <p:ph type="title"/>
          </p:nvPr>
        </p:nvSpPr>
        <p:spPr>
          <a:xfrm>
            <a:off x="719988"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Last Sprint Retrospective</a:t>
            </a:r>
            <a:endParaRPr/>
          </a:p>
        </p:txBody>
      </p:sp>
      <p:pic>
        <p:nvPicPr>
          <p:cNvPr id="1372" name="Google Shape;1372;p78"/>
          <p:cNvPicPr preferRelativeResize="0"/>
          <p:nvPr/>
        </p:nvPicPr>
        <p:blipFill>
          <a:blip r:embed="rId3">
            <a:alphaModFix/>
          </a:blip>
          <a:stretch>
            <a:fillRect/>
          </a:stretch>
        </p:blipFill>
        <p:spPr>
          <a:xfrm>
            <a:off x="498500" y="689225"/>
            <a:ext cx="8185050" cy="4370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378" name="Google Shape;1378;p79"/>
          <p:cNvSpPr txBox="1"/>
          <p:nvPr>
            <p:ph idx="1" type="body"/>
          </p:nvPr>
        </p:nvSpPr>
        <p:spPr>
          <a:xfrm>
            <a:off x="4042500" y="1460846"/>
            <a:ext cx="4869000" cy="2221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Manage</a:t>
            </a:r>
            <a:r>
              <a:rPr lang="en" sz="1400">
                <a:solidFill>
                  <a:srgbClr val="000000"/>
                </a:solidFill>
                <a:latin typeface="Arial"/>
                <a:ea typeface="Arial"/>
                <a:cs typeface="Arial"/>
                <a:sym typeface="Arial"/>
              </a:rPr>
              <a:t> to </a:t>
            </a:r>
            <a:r>
              <a:rPr lang="en" sz="1400">
                <a:solidFill>
                  <a:srgbClr val="000000"/>
                </a:solidFill>
                <a:latin typeface="Arial"/>
                <a:ea typeface="Arial"/>
                <a:cs typeface="Arial"/>
                <a:sym typeface="Arial"/>
              </a:rPr>
              <a:t>successfully</a:t>
            </a:r>
            <a:r>
              <a:rPr lang="en" sz="1400">
                <a:solidFill>
                  <a:srgbClr val="000000"/>
                </a:solidFill>
                <a:latin typeface="Arial"/>
                <a:ea typeface="Arial"/>
                <a:cs typeface="Arial"/>
                <a:sym typeface="Arial"/>
              </a:rPr>
              <a:t> migrate to cloud </a:t>
            </a:r>
            <a:endParaRPr sz="14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Utilized CI/CD pipeline to automate </a:t>
            </a:r>
            <a:endParaRPr sz="14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Successfully</a:t>
            </a:r>
            <a:r>
              <a:rPr lang="en" sz="1400">
                <a:solidFill>
                  <a:srgbClr val="000000"/>
                </a:solidFill>
                <a:latin typeface="Arial"/>
                <a:ea typeface="Arial"/>
                <a:cs typeface="Arial"/>
                <a:sym typeface="Arial"/>
              </a:rPr>
              <a:t> met NWT </a:t>
            </a:r>
            <a:r>
              <a:rPr lang="en" sz="1400">
                <a:solidFill>
                  <a:srgbClr val="000000"/>
                </a:solidFill>
                <a:latin typeface="Arial"/>
                <a:ea typeface="Arial"/>
                <a:cs typeface="Arial"/>
                <a:sym typeface="Arial"/>
              </a:rPr>
              <a:t>reporting</a:t>
            </a: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requirements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rPr lang="en" sz="1400">
                <a:solidFill>
                  <a:srgbClr val="000000"/>
                </a:solidFill>
                <a:latin typeface="Arial"/>
                <a:ea typeface="Arial"/>
                <a:cs typeface="Arial"/>
                <a:sym typeface="Arial"/>
              </a:rPr>
              <a:t>by implementing dashboards related to user stories </a:t>
            </a:r>
            <a:endParaRPr sz="1400" u="sng">
              <a:solidFill>
                <a:schemeClr val="hlink"/>
              </a:solidFill>
              <a:latin typeface="Arial"/>
              <a:ea typeface="Arial"/>
              <a:cs typeface="Arial"/>
              <a:sym typeface="Arial"/>
            </a:endParaRPr>
          </a:p>
          <a:p>
            <a:pPr indent="0" lvl="0" marL="0" rtl="0" algn="l">
              <a:spcBef>
                <a:spcPts val="0"/>
              </a:spcBef>
              <a:spcAft>
                <a:spcPts val="0"/>
              </a:spcAft>
              <a:buNone/>
            </a:pPr>
            <a:r>
              <a:t/>
            </a:r>
            <a:endParaRPr u="sng"/>
          </a:p>
        </p:txBody>
      </p:sp>
      <p:grpSp>
        <p:nvGrpSpPr>
          <p:cNvPr id="1379" name="Google Shape;1379;p79"/>
          <p:cNvGrpSpPr/>
          <p:nvPr/>
        </p:nvGrpSpPr>
        <p:grpSpPr>
          <a:xfrm>
            <a:off x="1" y="1819838"/>
            <a:ext cx="3689523" cy="3323649"/>
            <a:chOff x="260975" y="1006075"/>
            <a:chExt cx="1761950" cy="1587225"/>
          </a:xfrm>
        </p:grpSpPr>
        <p:sp>
          <p:nvSpPr>
            <p:cNvPr id="1380" name="Google Shape;1380;p79"/>
            <p:cNvSpPr/>
            <p:nvPr/>
          </p:nvSpPr>
          <p:spPr>
            <a:xfrm>
              <a:off x="996775" y="1007050"/>
              <a:ext cx="915125" cy="1291325"/>
            </a:xfrm>
            <a:custGeom>
              <a:rect b="b" l="l" r="r" t="t"/>
              <a:pathLst>
                <a:path extrusionOk="0" h="51653" w="36605">
                  <a:moveTo>
                    <a:pt x="0" y="0"/>
                  </a:moveTo>
                  <a:lnTo>
                    <a:pt x="0" y="51653"/>
                  </a:lnTo>
                  <a:lnTo>
                    <a:pt x="36604" y="51653"/>
                  </a:lnTo>
                  <a:lnTo>
                    <a:pt x="366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995800" y="1006075"/>
              <a:ext cx="917075" cy="1292975"/>
            </a:xfrm>
            <a:custGeom>
              <a:rect b="b" l="l" r="r" t="t"/>
              <a:pathLst>
                <a:path extrusionOk="0" h="51719" w="36683">
                  <a:moveTo>
                    <a:pt x="36643" y="51679"/>
                  </a:moveTo>
                  <a:cubicBezTo>
                    <a:pt x="36643" y="51685"/>
                    <a:pt x="36643" y="51689"/>
                    <a:pt x="36643" y="51692"/>
                  </a:cubicBezTo>
                  <a:cubicBezTo>
                    <a:pt x="36643" y="51689"/>
                    <a:pt x="36643" y="51685"/>
                    <a:pt x="36643" y="51679"/>
                  </a:cubicBezTo>
                  <a:close/>
                  <a:moveTo>
                    <a:pt x="0" y="0"/>
                  </a:moveTo>
                  <a:lnTo>
                    <a:pt x="0" y="51718"/>
                  </a:lnTo>
                  <a:lnTo>
                    <a:pt x="52" y="51718"/>
                  </a:lnTo>
                  <a:lnTo>
                    <a:pt x="36656" y="51679"/>
                  </a:lnTo>
                  <a:lnTo>
                    <a:pt x="79" y="51653"/>
                  </a:lnTo>
                  <a:lnTo>
                    <a:pt x="79" y="51653"/>
                  </a:lnTo>
                  <a:lnTo>
                    <a:pt x="79" y="78"/>
                  </a:lnTo>
                  <a:lnTo>
                    <a:pt x="36604" y="78"/>
                  </a:lnTo>
                  <a:cubicBezTo>
                    <a:pt x="36617" y="30319"/>
                    <a:pt x="36643" y="50992"/>
                    <a:pt x="36643" y="51679"/>
                  </a:cubicBezTo>
                  <a:lnTo>
                    <a:pt x="36643" y="51679"/>
                  </a:lnTo>
                  <a:cubicBezTo>
                    <a:pt x="36643" y="50992"/>
                    <a:pt x="36656" y="30301"/>
                    <a:pt x="36682" y="39"/>
                  </a:cubicBezTo>
                  <a:lnTo>
                    <a:pt x="36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1058500" y="1864325"/>
              <a:ext cx="390625" cy="89525"/>
            </a:xfrm>
            <a:custGeom>
              <a:rect b="b" l="l" r="r" t="t"/>
              <a:pathLst>
                <a:path extrusionOk="0" h="3581" w="15625">
                  <a:moveTo>
                    <a:pt x="1085" y="1"/>
                  </a:moveTo>
                  <a:cubicBezTo>
                    <a:pt x="484" y="1"/>
                    <a:pt x="0" y="484"/>
                    <a:pt x="0" y="1098"/>
                  </a:cubicBezTo>
                  <a:lnTo>
                    <a:pt x="0" y="2496"/>
                  </a:lnTo>
                  <a:cubicBezTo>
                    <a:pt x="0" y="3097"/>
                    <a:pt x="484" y="3580"/>
                    <a:pt x="1085" y="3580"/>
                  </a:cubicBezTo>
                  <a:lnTo>
                    <a:pt x="14527" y="3580"/>
                  </a:lnTo>
                  <a:cubicBezTo>
                    <a:pt x="15128" y="3580"/>
                    <a:pt x="15624" y="3097"/>
                    <a:pt x="15624" y="2496"/>
                  </a:cubicBezTo>
                  <a:lnTo>
                    <a:pt x="15624" y="1098"/>
                  </a:lnTo>
                  <a:cubicBezTo>
                    <a:pt x="15624" y="484"/>
                    <a:pt x="15128" y="1"/>
                    <a:pt x="14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1474575" y="1864325"/>
              <a:ext cx="382125" cy="89525"/>
            </a:xfrm>
            <a:custGeom>
              <a:rect b="b" l="l" r="r" t="t"/>
              <a:pathLst>
                <a:path extrusionOk="0" h="3581" w="15285">
                  <a:moveTo>
                    <a:pt x="1098" y="1"/>
                  </a:moveTo>
                  <a:cubicBezTo>
                    <a:pt x="484" y="1"/>
                    <a:pt x="0" y="484"/>
                    <a:pt x="0" y="1098"/>
                  </a:cubicBezTo>
                  <a:lnTo>
                    <a:pt x="0" y="2496"/>
                  </a:lnTo>
                  <a:cubicBezTo>
                    <a:pt x="0" y="3097"/>
                    <a:pt x="484" y="3580"/>
                    <a:pt x="1098" y="3580"/>
                  </a:cubicBezTo>
                  <a:lnTo>
                    <a:pt x="14187" y="3580"/>
                  </a:lnTo>
                  <a:cubicBezTo>
                    <a:pt x="14788" y="3580"/>
                    <a:pt x="15284" y="3097"/>
                    <a:pt x="15284" y="2496"/>
                  </a:cubicBezTo>
                  <a:lnTo>
                    <a:pt x="15284" y="1098"/>
                  </a:lnTo>
                  <a:cubicBezTo>
                    <a:pt x="15284" y="484"/>
                    <a:pt x="14788" y="1"/>
                    <a:pt x="14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1056550" y="2047875"/>
              <a:ext cx="805375" cy="89500"/>
            </a:xfrm>
            <a:custGeom>
              <a:rect b="b" l="l" r="r" t="t"/>
              <a:pathLst>
                <a:path extrusionOk="0" h="3580" w="32215">
                  <a:moveTo>
                    <a:pt x="1097" y="0"/>
                  </a:moveTo>
                  <a:cubicBezTo>
                    <a:pt x="483" y="0"/>
                    <a:pt x="0" y="484"/>
                    <a:pt x="0" y="1098"/>
                  </a:cubicBezTo>
                  <a:lnTo>
                    <a:pt x="0" y="2495"/>
                  </a:lnTo>
                  <a:cubicBezTo>
                    <a:pt x="0" y="3096"/>
                    <a:pt x="483" y="3580"/>
                    <a:pt x="1097" y="3580"/>
                  </a:cubicBezTo>
                  <a:lnTo>
                    <a:pt x="31117" y="3580"/>
                  </a:lnTo>
                  <a:cubicBezTo>
                    <a:pt x="31731" y="3580"/>
                    <a:pt x="32214" y="3096"/>
                    <a:pt x="32214" y="2495"/>
                  </a:cubicBezTo>
                  <a:lnTo>
                    <a:pt x="32214" y="1098"/>
                  </a:lnTo>
                  <a:cubicBezTo>
                    <a:pt x="32214" y="484"/>
                    <a:pt x="31731" y="0"/>
                    <a:pt x="3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1069275" y="1827100"/>
              <a:ext cx="168550" cy="2300"/>
            </a:xfrm>
            <a:custGeom>
              <a:rect b="b" l="l" r="r" t="t"/>
              <a:pathLst>
                <a:path extrusionOk="0" h="92" w="6742">
                  <a:moveTo>
                    <a:pt x="3371" y="0"/>
                  </a:moveTo>
                  <a:cubicBezTo>
                    <a:pt x="1503" y="0"/>
                    <a:pt x="0" y="27"/>
                    <a:pt x="0" y="53"/>
                  </a:cubicBezTo>
                  <a:cubicBezTo>
                    <a:pt x="0" y="66"/>
                    <a:pt x="1503" y="92"/>
                    <a:pt x="3371" y="92"/>
                  </a:cubicBezTo>
                  <a:cubicBezTo>
                    <a:pt x="5226" y="92"/>
                    <a:pt x="6741" y="66"/>
                    <a:pt x="6741" y="53"/>
                  </a:cubicBezTo>
                  <a:cubicBezTo>
                    <a:pt x="6741" y="27"/>
                    <a:pt x="5226" y="0"/>
                    <a:pt x="3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1503950" y="1827100"/>
              <a:ext cx="132625" cy="2300"/>
            </a:xfrm>
            <a:custGeom>
              <a:rect b="b" l="l" r="r" t="t"/>
              <a:pathLst>
                <a:path extrusionOk="0" h="92" w="5305">
                  <a:moveTo>
                    <a:pt x="2653" y="0"/>
                  </a:moveTo>
                  <a:cubicBezTo>
                    <a:pt x="1190" y="0"/>
                    <a:pt x="1" y="27"/>
                    <a:pt x="1" y="53"/>
                  </a:cubicBezTo>
                  <a:cubicBezTo>
                    <a:pt x="1" y="66"/>
                    <a:pt x="1190" y="92"/>
                    <a:pt x="2653" y="92"/>
                  </a:cubicBezTo>
                  <a:cubicBezTo>
                    <a:pt x="4116" y="92"/>
                    <a:pt x="5305" y="66"/>
                    <a:pt x="5305" y="53"/>
                  </a:cubicBezTo>
                  <a:cubicBezTo>
                    <a:pt x="5305" y="27"/>
                    <a:pt x="4116" y="0"/>
                    <a:pt x="2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1071225" y="2009975"/>
              <a:ext cx="273725" cy="2000"/>
            </a:xfrm>
            <a:custGeom>
              <a:rect b="b" l="l" r="r" t="t"/>
              <a:pathLst>
                <a:path extrusionOk="0" h="80" w="10949">
                  <a:moveTo>
                    <a:pt x="5474" y="1"/>
                  </a:moveTo>
                  <a:cubicBezTo>
                    <a:pt x="2457" y="1"/>
                    <a:pt x="1" y="14"/>
                    <a:pt x="1" y="40"/>
                  </a:cubicBezTo>
                  <a:cubicBezTo>
                    <a:pt x="1" y="66"/>
                    <a:pt x="2457" y="79"/>
                    <a:pt x="5474" y="79"/>
                  </a:cubicBezTo>
                  <a:cubicBezTo>
                    <a:pt x="8492" y="79"/>
                    <a:pt x="10948" y="66"/>
                    <a:pt x="10948" y="40"/>
                  </a:cubicBezTo>
                  <a:cubicBezTo>
                    <a:pt x="10948" y="14"/>
                    <a:pt x="8492" y="1"/>
                    <a:pt x="5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1042175" y="1660875"/>
              <a:ext cx="819750" cy="98000"/>
            </a:xfrm>
            <a:custGeom>
              <a:rect b="b" l="l" r="r" t="t"/>
              <a:pathLst>
                <a:path extrusionOk="0" h="3920" w="32790">
                  <a:moveTo>
                    <a:pt x="1058" y="0"/>
                  </a:moveTo>
                  <a:cubicBezTo>
                    <a:pt x="471" y="0"/>
                    <a:pt x="0" y="483"/>
                    <a:pt x="0" y="1071"/>
                  </a:cubicBezTo>
                  <a:lnTo>
                    <a:pt x="0" y="2861"/>
                  </a:lnTo>
                  <a:cubicBezTo>
                    <a:pt x="0" y="3449"/>
                    <a:pt x="471" y="3919"/>
                    <a:pt x="1058" y="3919"/>
                  </a:cubicBezTo>
                  <a:lnTo>
                    <a:pt x="31731" y="3919"/>
                  </a:lnTo>
                  <a:cubicBezTo>
                    <a:pt x="32319" y="3919"/>
                    <a:pt x="32789" y="3449"/>
                    <a:pt x="32789" y="2861"/>
                  </a:cubicBezTo>
                  <a:lnTo>
                    <a:pt x="32789" y="1071"/>
                  </a:lnTo>
                  <a:cubicBezTo>
                    <a:pt x="32789" y="483"/>
                    <a:pt x="32319" y="0"/>
                    <a:pt x="3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1301800" y="1708875"/>
              <a:ext cx="324975" cy="1975"/>
            </a:xfrm>
            <a:custGeom>
              <a:rect b="b" l="l" r="r" t="t"/>
              <a:pathLst>
                <a:path extrusionOk="0" h="79" w="12999">
                  <a:moveTo>
                    <a:pt x="6493" y="0"/>
                  </a:moveTo>
                  <a:cubicBezTo>
                    <a:pt x="2914" y="0"/>
                    <a:pt x="1" y="14"/>
                    <a:pt x="1" y="40"/>
                  </a:cubicBezTo>
                  <a:cubicBezTo>
                    <a:pt x="1" y="66"/>
                    <a:pt x="2914" y="79"/>
                    <a:pt x="6493" y="79"/>
                  </a:cubicBezTo>
                  <a:cubicBezTo>
                    <a:pt x="10086" y="79"/>
                    <a:pt x="12999" y="66"/>
                    <a:pt x="12999" y="40"/>
                  </a:cubicBezTo>
                  <a:cubicBezTo>
                    <a:pt x="12999" y="27"/>
                    <a:pt x="10086" y="0"/>
                    <a:pt x="6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996125" y="1186350"/>
              <a:ext cx="915775" cy="1975"/>
            </a:xfrm>
            <a:custGeom>
              <a:rect b="b" l="l" r="r" t="t"/>
              <a:pathLst>
                <a:path extrusionOk="0" h="79" w="36631">
                  <a:moveTo>
                    <a:pt x="18315" y="0"/>
                  </a:moveTo>
                  <a:cubicBezTo>
                    <a:pt x="8204" y="0"/>
                    <a:pt x="0" y="13"/>
                    <a:pt x="0" y="39"/>
                  </a:cubicBezTo>
                  <a:cubicBezTo>
                    <a:pt x="0" y="65"/>
                    <a:pt x="8191" y="78"/>
                    <a:pt x="18315" y="78"/>
                  </a:cubicBezTo>
                  <a:cubicBezTo>
                    <a:pt x="28426" y="78"/>
                    <a:pt x="36630" y="65"/>
                    <a:pt x="36630" y="39"/>
                  </a:cubicBezTo>
                  <a:cubicBezTo>
                    <a:pt x="36630" y="13"/>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996125" y="1619400"/>
              <a:ext cx="915775" cy="2300"/>
            </a:xfrm>
            <a:custGeom>
              <a:rect b="b" l="l" r="r" t="t"/>
              <a:pathLst>
                <a:path extrusionOk="0" h="92" w="36631">
                  <a:moveTo>
                    <a:pt x="18315" y="0"/>
                  </a:moveTo>
                  <a:cubicBezTo>
                    <a:pt x="8204" y="0"/>
                    <a:pt x="0" y="13"/>
                    <a:pt x="0" y="39"/>
                  </a:cubicBezTo>
                  <a:cubicBezTo>
                    <a:pt x="0" y="65"/>
                    <a:pt x="8191" y="92"/>
                    <a:pt x="18315" y="92"/>
                  </a:cubicBezTo>
                  <a:cubicBezTo>
                    <a:pt x="28426" y="92"/>
                    <a:pt x="36630" y="65"/>
                    <a:pt x="36630" y="39"/>
                  </a:cubicBezTo>
                  <a:cubicBezTo>
                    <a:pt x="36630" y="26"/>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1567000" y="2190925"/>
              <a:ext cx="266850" cy="1975"/>
            </a:xfrm>
            <a:custGeom>
              <a:rect b="b" l="l" r="r" t="t"/>
              <a:pathLst>
                <a:path extrusionOk="0" h="79" w="10674">
                  <a:moveTo>
                    <a:pt x="5330" y="0"/>
                  </a:moveTo>
                  <a:cubicBezTo>
                    <a:pt x="2391" y="0"/>
                    <a:pt x="0" y="13"/>
                    <a:pt x="0" y="39"/>
                  </a:cubicBezTo>
                  <a:cubicBezTo>
                    <a:pt x="0" y="65"/>
                    <a:pt x="2391" y="78"/>
                    <a:pt x="5330" y="78"/>
                  </a:cubicBezTo>
                  <a:cubicBezTo>
                    <a:pt x="8282" y="78"/>
                    <a:pt x="10673" y="65"/>
                    <a:pt x="10673" y="39"/>
                  </a:cubicBezTo>
                  <a:cubicBezTo>
                    <a:pt x="10673" y="13"/>
                    <a:pt x="8282" y="0"/>
                    <a:pt x="5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1637775" y="2100975"/>
              <a:ext cx="195075" cy="312375"/>
            </a:xfrm>
            <a:custGeom>
              <a:rect b="b" l="l" r="r" t="t"/>
              <a:pathLst>
                <a:path extrusionOk="0" h="12495" w="7803">
                  <a:moveTo>
                    <a:pt x="354" y="0"/>
                  </a:moveTo>
                  <a:cubicBezTo>
                    <a:pt x="227" y="0"/>
                    <a:pt x="1" y="334"/>
                    <a:pt x="1154" y="3846"/>
                  </a:cubicBezTo>
                  <a:cubicBezTo>
                    <a:pt x="2564" y="8170"/>
                    <a:pt x="6327" y="12494"/>
                    <a:pt x="6327" y="12494"/>
                  </a:cubicBezTo>
                  <a:lnTo>
                    <a:pt x="7803" y="11253"/>
                  </a:lnTo>
                  <a:cubicBezTo>
                    <a:pt x="7803" y="11253"/>
                    <a:pt x="5229" y="8275"/>
                    <a:pt x="3766" y="6237"/>
                  </a:cubicBezTo>
                  <a:cubicBezTo>
                    <a:pt x="2316" y="4212"/>
                    <a:pt x="409" y="19"/>
                    <a:pt x="409" y="19"/>
                  </a:cubicBezTo>
                  <a:cubicBezTo>
                    <a:pt x="409" y="19"/>
                    <a:pt x="384" y="0"/>
                    <a:pt x="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1804000" y="2115300"/>
              <a:ext cx="57275" cy="295425"/>
            </a:xfrm>
            <a:custGeom>
              <a:rect b="b" l="l" r="r" t="t"/>
              <a:pathLst>
                <a:path extrusionOk="0" h="11817" w="2291">
                  <a:moveTo>
                    <a:pt x="241" y="0"/>
                  </a:moveTo>
                  <a:cubicBezTo>
                    <a:pt x="119" y="0"/>
                    <a:pt x="1" y="99"/>
                    <a:pt x="17" y="256"/>
                  </a:cubicBezTo>
                  <a:cubicBezTo>
                    <a:pt x="252" y="1771"/>
                    <a:pt x="749" y="5337"/>
                    <a:pt x="723" y="7650"/>
                  </a:cubicBezTo>
                  <a:cubicBezTo>
                    <a:pt x="697" y="10654"/>
                    <a:pt x="723" y="11817"/>
                    <a:pt x="723" y="11817"/>
                  </a:cubicBezTo>
                  <a:lnTo>
                    <a:pt x="2290" y="11817"/>
                  </a:lnTo>
                  <a:cubicBezTo>
                    <a:pt x="2290" y="11817"/>
                    <a:pt x="2016" y="5612"/>
                    <a:pt x="1650" y="3704"/>
                  </a:cubicBezTo>
                  <a:cubicBezTo>
                    <a:pt x="1415" y="2398"/>
                    <a:pt x="893" y="922"/>
                    <a:pt x="435" y="112"/>
                  </a:cubicBezTo>
                  <a:cubicBezTo>
                    <a:pt x="387" y="34"/>
                    <a:pt x="313"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1836100" y="2102075"/>
              <a:ext cx="75800" cy="299175"/>
            </a:xfrm>
            <a:custGeom>
              <a:rect b="b" l="l" r="r" t="t"/>
              <a:pathLst>
                <a:path extrusionOk="0" h="11967" w="3032">
                  <a:moveTo>
                    <a:pt x="1019" y="1"/>
                  </a:moveTo>
                  <a:cubicBezTo>
                    <a:pt x="810" y="1"/>
                    <a:pt x="654" y="158"/>
                    <a:pt x="641" y="367"/>
                  </a:cubicBezTo>
                  <a:cubicBezTo>
                    <a:pt x="641" y="1111"/>
                    <a:pt x="706" y="1843"/>
                    <a:pt x="850" y="2574"/>
                  </a:cubicBezTo>
                  <a:cubicBezTo>
                    <a:pt x="1189" y="4573"/>
                    <a:pt x="1411" y="6062"/>
                    <a:pt x="1281" y="7173"/>
                  </a:cubicBezTo>
                  <a:cubicBezTo>
                    <a:pt x="1085" y="8779"/>
                    <a:pt x="654" y="10360"/>
                    <a:pt x="0" y="11849"/>
                  </a:cubicBezTo>
                  <a:lnTo>
                    <a:pt x="1163" y="11967"/>
                  </a:lnTo>
                  <a:cubicBezTo>
                    <a:pt x="1163" y="11967"/>
                    <a:pt x="2378" y="9093"/>
                    <a:pt x="2705" y="7225"/>
                  </a:cubicBezTo>
                  <a:cubicBezTo>
                    <a:pt x="3031" y="5357"/>
                    <a:pt x="2600" y="4377"/>
                    <a:pt x="2221" y="2404"/>
                  </a:cubicBezTo>
                  <a:cubicBezTo>
                    <a:pt x="2078" y="1686"/>
                    <a:pt x="1529" y="536"/>
                    <a:pt x="1346" y="197"/>
                  </a:cubicBezTo>
                  <a:cubicBezTo>
                    <a:pt x="1281" y="79"/>
                    <a:pt x="115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1871050" y="2042150"/>
              <a:ext cx="151875" cy="365975"/>
            </a:xfrm>
            <a:custGeom>
              <a:rect b="b" l="l" r="r" t="t"/>
              <a:pathLst>
                <a:path extrusionOk="0" h="14639" w="6075">
                  <a:moveTo>
                    <a:pt x="5776" y="0"/>
                  </a:moveTo>
                  <a:cubicBezTo>
                    <a:pt x="5618" y="0"/>
                    <a:pt x="4695" y="2904"/>
                    <a:pt x="4416" y="4188"/>
                  </a:cubicBezTo>
                  <a:cubicBezTo>
                    <a:pt x="4128" y="5507"/>
                    <a:pt x="13" y="14364"/>
                    <a:pt x="13" y="14364"/>
                  </a:cubicBezTo>
                  <a:lnTo>
                    <a:pt x="0" y="14638"/>
                  </a:lnTo>
                  <a:lnTo>
                    <a:pt x="1411" y="14638"/>
                  </a:lnTo>
                  <a:cubicBezTo>
                    <a:pt x="1411" y="14638"/>
                    <a:pt x="4586" y="5442"/>
                    <a:pt x="5330" y="3613"/>
                  </a:cubicBezTo>
                  <a:cubicBezTo>
                    <a:pt x="6075" y="1784"/>
                    <a:pt x="5905" y="177"/>
                    <a:pt x="5787" y="7"/>
                  </a:cubicBezTo>
                  <a:cubicBezTo>
                    <a:pt x="5784" y="3"/>
                    <a:pt x="5780" y="0"/>
                    <a:pt x="57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1645050" y="2103725"/>
              <a:ext cx="179650" cy="287750"/>
            </a:xfrm>
            <a:custGeom>
              <a:rect b="b" l="l" r="r" t="t"/>
              <a:pathLst>
                <a:path extrusionOk="0" h="11510" w="7186">
                  <a:moveTo>
                    <a:pt x="0" y="0"/>
                  </a:moveTo>
                  <a:lnTo>
                    <a:pt x="0" y="0"/>
                  </a:lnTo>
                  <a:cubicBezTo>
                    <a:pt x="13" y="52"/>
                    <a:pt x="26" y="92"/>
                    <a:pt x="40" y="144"/>
                  </a:cubicBezTo>
                  <a:cubicBezTo>
                    <a:pt x="66" y="235"/>
                    <a:pt x="92" y="366"/>
                    <a:pt x="144" y="523"/>
                  </a:cubicBezTo>
                  <a:cubicBezTo>
                    <a:pt x="249" y="862"/>
                    <a:pt x="392" y="1346"/>
                    <a:pt x="601" y="1934"/>
                  </a:cubicBezTo>
                  <a:cubicBezTo>
                    <a:pt x="1137" y="3475"/>
                    <a:pt x="1816" y="4951"/>
                    <a:pt x="2639" y="6362"/>
                  </a:cubicBezTo>
                  <a:cubicBezTo>
                    <a:pt x="3475" y="7760"/>
                    <a:pt x="4481" y="9053"/>
                    <a:pt x="5644" y="10203"/>
                  </a:cubicBezTo>
                  <a:cubicBezTo>
                    <a:pt x="5983" y="10542"/>
                    <a:pt x="6362" y="10869"/>
                    <a:pt x="6741" y="11182"/>
                  </a:cubicBezTo>
                  <a:cubicBezTo>
                    <a:pt x="6885" y="11300"/>
                    <a:pt x="7002" y="11378"/>
                    <a:pt x="7068" y="11431"/>
                  </a:cubicBezTo>
                  <a:cubicBezTo>
                    <a:pt x="7107" y="11457"/>
                    <a:pt x="7146" y="11483"/>
                    <a:pt x="7185" y="11509"/>
                  </a:cubicBezTo>
                  <a:cubicBezTo>
                    <a:pt x="7159" y="11470"/>
                    <a:pt x="7120" y="11444"/>
                    <a:pt x="7081" y="11418"/>
                  </a:cubicBezTo>
                  <a:cubicBezTo>
                    <a:pt x="7015" y="11352"/>
                    <a:pt x="6911" y="11274"/>
                    <a:pt x="6780" y="11156"/>
                  </a:cubicBezTo>
                  <a:cubicBezTo>
                    <a:pt x="6506" y="10934"/>
                    <a:pt x="6127" y="10608"/>
                    <a:pt x="5683" y="10163"/>
                  </a:cubicBezTo>
                  <a:cubicBezTo>
                    <a:pt x="4546" y="9014"/>
                    <a:pt x="3554" y="7721"/>
                    <a:pt x="2731" y="6323"/>
                  </a:cubicBezTo>
                  <a:cubicBezTo>
                    <a:pt x="1908" y="4925"/>
                    <a:pt x="1215" y="3449"/>
                    <a:pt x="667" y="1907"/>
                  </a:cubicBezTo>
                  <a:cubicBezTo>
                    <a:pt x="445" y="1333"/>
                    <a:pt x="288" y="849"/>
                    <a:pt x="183" y="523"/>
                  </a:cubicBezTo>
                  <a:lnTo>
                    <a:pt x="53" y="131"/>
                  </a:lnTo>
                  <a:cubicBezTo>
                    <a:pt x="40" y="92"/>
                    <a:pt x="26" y="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1809650" y="2120700"/>
              <a:ext cx="26475" cy="164300"/>
            </a:xfrm>
            <a:custGeom>
              <a:rect b="b" l="l" r="r" t="t"/>
              <a:pathLst>
                <a:path extrusionOk="0" h="6572" w="1059">
                  <a:moveTo>
                    <a:pt x="0" y="0"/>
                  </a:moveTo>
                  <a:cubicBezTo>
                    <a:pt x="0" y="79"/>
                    <a:pt x="26" y="170"/>
                    <a:pt x="40" y="249"/>
                  </a:cubicBezTo>
                  <a:lnTo>
                    <a:pt x="196" y="954"/>
                  </a:lnTo>
                  <a:cubicBezTo>
                    <a:pt x="314" y="1542"/>
                    <a:pt x="484" y="2365"/>
                    <a:pt x="627" y="3266"/>
                  </a:cubicBezTo>
                  <a:cubicBezTo>
                    <a:pt x="784" y="4181"/>
                    <a:pt x="876" y="5004"/>
                    <a:pt x="941" y="5605"/>
                  </a:cubicBezTo>
                  <a:lnTo>
                    <a:pt x="1019" y="6310"/>
                  </a:lnTo>
                  <a:cubicBezTo>
                    <a:pt x="1019" y="6402"/>
                    <a:pt x="1032" y="6493"/>
                    <a:pt x="1058" y="6571"/>
                  </a:cubicBezTo>
                  <a:cubicBezTo>
                    <a:pt x="1058" y="6493"/>
                    <a:pt x="1058" y="6402"/>
                    <a:pt x="1058" y="6310"/>
                  </a:cubicBezTo>
                  <a:cubicBezTo>
                    <a:pt x="1045" y="6140"/>
                    <a:pt x="1032" y="5892"/>
                    <a:pt x="1006" y="5592"/>
                  </a:cubicBezTo>
                  <a:cubicBezTo>
                    <a:pt x="954" y="4991"/>
                    <a:pt x="863" y="4168"/>
                    <a:pt x="719" y="3253"/>
                  </a:cubicBezTo>
                  <a:cubicBezTo>
                    <a:pt x="575" y="2339"/>
                    <a:pt x="392" y="1529"/>
                    <a:pt x="249" y="941"/>
                  </a:cubicBezTo>
                  <a:cubicBezTo>
                    <a:pt x="183" y="641"/>
                    <a:pt x="118" y="405"/>
                    <a:pt x="79" y="249"/>
                  </a:cubicBezTo>
                  <a:cubicBezTo>
                    <a:pt x="53" y="157"/>
                    <a:pt x="26" y="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1849825" y="2105350"/>
              <a:ext cx="37900" cy="293625"/>
            </a:xfrm>
            <a:custGeom>
              <a:rect b="b" l="l" r="r" t="t"/>
              <a:pathLst>
                <a:path extrusionOk="0" h="11745" w="1516">
                  <a:moveTo>
                    <a:pt x="418" y="0"/>
                  </a:moveTo>
                  <a:cubicBezTo>
                    <a:pt x="418" y="40"/>
                    <a:pt x="431" y="79"/>
                    <a:pt x="457" y="118"/>
                  </a:cubicBezTo>
                  <a:lnTo>
                    <a:pt x="562" y="445"/>
                  </a:lnTo>
                  <a:cubicBezTo>
                    <a:pt x="614" y="588"/>
                    <a:pt x="666" y="771"/>
                    <a:pt x="719" y="980"/>
                  </a:cubicBezTo>
                  <a:cubicBezTo>
                    <a:pt x="784" y="1189"/>
                    <a:pt x="849" y="1424"/>
                    <a:pt x="915" y="1686"/>
                  </a:cubicBezTo>
                  <a:cubicBezTo>
                    <a:pt x="941" y="1829"/>
                    <a:pt x="980" y="1960"/>
                    <a:pt x="1006" y="2104"/>
                  </a:cubicBezTo>
                  <a:cubicBezTo>
                    <a:pt x="1045" y="2247"/>
                    <a:pt x="1058" y="2404"/>
                    <a:pt x="1097" y="2561"/>
                  </a:cubicBezTo>
                  <a:cubicBezTo>
                    <a:pt x="1150" y="2874"/>
                    <a:pt x="1189" y="3214"/>
                    <a:pt x="1241" y="3567"/>
                  </a:cubicBezTo>
                  <a:cubicBezTo>
                    <a:pt x="1424" y="5121"/>
                    <a:pt x="1372" y="6702"/>
                    <a:pt x="1084" y="8230"/>
                  </a:cubicBezTo>
                  <a:cubicBezTo>
                    <a:pt x="1006" y="8583"/>
                    <a:pt x="941" y="8923"/>
                    <a:pt x="862" y="9236"/>
                  </a:cubicBezTo>
                  <a:cubicBezTo>
                    <a:pt x="810" y="9393"/>
                    <a:pt x="784" y="9537"/>
                    <a:pt x="732" y="9680"/>
                  </a:cubicBezTo>
                  <a:cubicBezTo>
                    <a:pt x="693" y="9824"/>
                    <a:pt x="653" y="9955"/>
                    <a:pt x="614" y="10085"/>
                  </a:cubicBezTo>
                  <a:cubicBezTo>
                    <a:pt x="536" y="10347"/>
                    <a:pt x="444" y="10582"/>
                    <a:pt x="379" y="10791"/>
                  </a:cubicBezTo>
                  <a:cubicBezTo>
                    <a:pt x="301" y="10987"/>
                    <a:pt x="235" y="11170"/>
                    <a:pt x="170" y="11300"/>
                  </a:cubicBezTo>
                  <a:cubicBezTo>
                    <a:pt x="118" y="11444"/>
                    <a:pt x="79" y="11549"/>
                    <a:pt x="39" y="11627"/>
                  </a:cubicBezTo>
                  <a:cubicBezTo>
                    <a:pt x="26" y="11666"/>
                    <a:pt x="13" y="11705"/>
                    <a:pt x="0" y="11744"/>
                  </a:cubicBezTo>
                  <a:cubicBezTo>
                    <a:pt x="26" y="11705"/>
                    <a:pt x="39" y="11679"/>
                    <a:pt x="65" y="11640"/>
                  </a:cubicBezTo>
                  <a:lnTo>
                    <a:pt x="209" y="11313"/>
                  </a:lnTo>
                  <a:cubicBezTo>
                    <a:pt x="274" y="11170"/>
                    <a:pt x="340" y="11000"/>
                    <a:pt x="418" y="10791"/>
                  </a:cubicBezTo>
                  <a:cubicBezTo>
                    <a:pt x="497" y="10595"/>
                    <a:pt x="588" y="10360"/>
                    <a:pt x="666" y="10098"/>
                  </a:cubicBezTo>
                  <a:cubicBezTo>
                    <a:pt x="719" y="9968"/>
                    <a:pt x="758" y="9837"/>
                    <a:pt x="810" y="9694"/>
                  </a:cubicBezTo>
                  <a:cubicBezTo>
                    <a:pt x="849" y="9550"/>
                    <a:pt x="888" y="9406"/>
                    <a:pt x="928" y="9249"/>
                  </a:cubicBezTo>
                  <a:cubicBezTo>
                    <a:pt x="1019" y="8936"/>
                    <a:pt x="1084" y="8596"/>
                    <a:pt x="1163" y="8243"/>
                  </a:cubicBezTo>
                  <a:cubicBezTo>
                    <a:pt x="1450" y="6702"/>
                    <a:pt x="1516" y="5121"/>
                    <a:pt x="1320" y="3554"/>
                  </a:cubicBezTo>
                  <a:cubicBezTo>
                    <a:pt x="1267" y="3201"/>
                    <a:pt x="1228" y="2861"/>
                    <a:pt x="1163" y="2548"/>
                  </a:cubicBezTo>
                  <a:cubicBezTo>
                    <a:pt x="1124" y="2391"/>
                    <a:pt x="1097" y="2234"/>
                    <a:pt x="1071" y="2091"/>
                  </a:cubicBezTo>
                  <a:lnTo>
                    <a:pt x="967" y="1673"/>
                  </a:lnTo>
                  <a:cubicBezTo>
                    <a:pt x="902" y="1398"/>
                    <a:pt x="823" y="1163"/>
                    <a:pt x="771" y="954"/>
                  </a:cubicBezTo>
                  <a:cubicBezTo>
                    <a:pt x="706" y="758"/>
                    <a:pt x="640" y="562"/>
                    <a:pt x="588" y="432"/>
                  </a:cubicBezTo>
                  <a:cubicBezTo>
                    <a:pt x="536" y="301"/>
                    <a:pt x="497" y="183"/>
                    <a:pt x="470" y="105"/>
                  </a:cubicBezTo>
                  <a:cubicBezTo>
                    <a:pt x="457" y="66"/>
                    <a:pt x="431" y="27"/>
                    <a:pt x="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1888350" y="2046900"/>
              <a:ext cx="126425" cy="362525"/>
            </a:xfrm>
            <a:custGeom>
              <a:rect b="b" l="l" r="r" t="t"/>
              <a:pathLst>
                <a:path extrusionOk="0" h="14501" w="5057">
                  <a:moveTo>
                    <a:pt x="5056" y="0"/>
                  </a:moveTo>
                  <a:cubicBezTo>
                    <a:pt x="5056" y="13"/>
                    <a:pt x="5043" y="26"/>
                    <a:pt x="5043" y="39"/>
                  </a:cubicBezTo>
                  <a:cubicBezTo>
                    <a:pt x="5043" y="65"/>
                    <a:pt x="5030" y="105"/>
                    <a:pt x="5017" y="157"/>
                  </a:cubicBezTo>
                  <a:cubicBezTo>
                    <a:pt x="5004" y="248"/>
                    <a:pt x="4965" y="405"/>
                    <a:pt x="4926" y="588"/>
                  </a:cubicBezTo>
                  <a:cubicBezTo>
                    <a:pt x="4834" y="967"/>
                    <a:pt x="4690" y="1515"/>
                    <a:pt x="4481" y="2169"/>
                  </a:cubicBezTo>
                  <a:cubicBezTo>
                    <a:pt x="4272" y="2835"/>
                    <a:pt x="3985" y="3606"/>
                    <a:pt x="3645" y="4468"/>
                  </a:cubicBezTo>
                  <a:cubicBezTo>
                    <a:pt x="3306" y="5317"/>
                    <a:pt x="2927" y="6257"/>
                    <a:pt x="2548" y="7250"/>
                  </a:cubicBezTo>
                  <a:cubicBezTo>
                    <a:pt x="2182" y="8256"/>
                    <a:pt x="1882" y="9223"/>
                    <a:pt x="1621" y="10111"/>
                  </a:cubicBezTo>
                  <a:cubicBezTo>
                    <a:pt x="1372" y="10986"/>
                    <a:pt x="1111" y="11783"/>
                    <a:pt x="876" y="12436"/>
                  </a:cubicBezTo>
                  <a:cubicBezTo>
                    <a:pt x="641" y="13090"/>
                    <a:pt x="419" y="13599"/>
                    <a:pt x="262" y="13952"/>
                  </a:cubicBezTo>
                  <a:cubicBezTo>
                    <a:pt x="184" y="14135"/>
                    <a:pt x="105" y="14265"/>
                    <a:pt x="66" y="14357"/>
                  </a:cubicBezTo>
                  <a:cubicBezTo>
                    <a:pt x="40" y="14396"/>
                    <a:pt x="27" y="14435"/>
                    <a:pt x="14" y="14461"/>
                  </a:cubicBezTo>
                  <a:lnTo>
                    <a:pt x="1" y="14500"/>
                  </a:lnTo>
                  <a:cubicBezTo>
                    <a:pt x="14" y="14487"/>
                    <a:pt x="14" y="14474"/>
                    <a:pt x="27" y="14474"/>
                  </a:cubicBezTo>
                  <a:lnTo>
                    <a:pt x="79" y="14370"/>
                  </a:lnTo>
                  <a:cubicBezTo>
                    <a:pt x="131" y="14278"/>
                    <a:pt x="210" y="14148"/>
                    <a:pt x="288" y="13965"/>
                  </a:cubicBezTo>
                  <a:cubicBezTo>
                    <a:pt x="536" y="13482"/>
                    <a:pt x="745" y="12972"/>
                    <a:pt x="941" y="12450"/>
                  </a:cubicBezTo>
                  <a:cubicBezTo>
                    <a:pt x="1189" y="11796"/>
                    <a:pt x="1438" y="11013"/>
                    <a:pt x="1712" y="10124"/>
                  </a:cubicBezTo>
                  <a:cubicBezTo>
                    <a:pt x="1986" y="9249"/>
                    <a:pt x="2274" y="8282"/>
                    <a:pt x="2639" y="7289"/>
                  </a:cubicBezTo>
                  <a:cubicBezTo>
                    <a:pt x="3005" y="6297"/>
                    <a:pt x="3397" y="5356"/>
                    <a:pt x="3724" y="4494"/>
                  </a:cubicBezTo>
                  <a:cubicBezTo>
                    <a:pt x="4050" y="3645"/>
                    <a:pt x="4325" y="2848"/>
                    <a:pt x="4534" y="2195"/>
                  </a:cubicBezTo>
                  <a:cubicBezTo>
                    <a:pt x="4743" y="1529"/>
                    <a:pt x="4873" y="980"/>
                    <a:pt x="4952" y="601"/>
                  </a:cubicBezTo>
                  <a:cubicBezTo>
                    <a:pt x="4991" y="405"/>
                    <a:pt x="5017" y="248"/>
                    <a:pt x="5030" y="157"/>
                  </a:cubicBezTo>
                  <a:cubicBezTo>
                    <a:pt x="5043" y="118"/>
                    <a:pt x="5056" y="78"/>
                    <a:pt x="5056" y="39"/>
                  </a:cubicBezTo>
                  <a:cubicBezTo>
                    <a:pt x="5056" y="26"/>
                    <a:pt x="5056" y="13"/>
                    <a:pt x="5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1680050" y="1995450"/>
              <a:ext cx="178925" cy="412675"/>
            </a:xfrm>
            <a:custGeom>
              <a:rect b="b" l="l" r="r" t="t"/>
              <a:pathLst>
                <a:path extrusionOk="0" h="16507" w="7157">
                  <a:moveTo>
                    <a:pt x="425" y="1"/>
                  </a:moveTo>
                  <a:cubicBezTo>
                    <a:pt x="207" y="1"/>
                    <a:pt x="1" y="208"/>
                    <a:pt x="77" y="464"/>
                  </a:cubicBezTo>
                  <a:cubicBezTo>
                    <a:pt x="220" y="922"/>
                    <a:pt x="390" y="1366"/>
                    <a:pt x="599" y="1797"/>
                  </a:cubicBezTo>
                  <a:cubicBezTo>
                    <a:pt x="1161" y="2999"/>
                    <a:pt x="2833" y="7323"/>
                    <a:pt x="3617" y="9700"/>
                  </a:cubicBezTo>
                  <a:cubicBezTo>
                    <a:pt x="4387" y="12078"/>
                    <a:pt x="5485" y="16506"/>
                    <a:pt x="5485" y="16506"/>
                  </a:cubicBezTo>
                  <a:lnTo>
                    <a:pt x="7157" y="16232"/>
                  </a:lnTo>
                  <a:cubicBezTo>
                    <a:pt x="7157" y="16232"/>
                    <a:pt x="5629" y="8943"/>
                    <a:pt x="4139" y="6330"/>
                  </a:cubicBezTo>
                  <a:cubicBezTo>
                    <a:pt x="2950" y="4227"/>
                    <a:pt x="1749" y="1183"/>
                    <a:pt x="664" y="99"/>
                  </a:cubicBezTo>
                  <a:cubicBezTo>
                    <a:pt x="593" y="30"/>
                    <a:pt x="508"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1781550" y="2275175"/>
              <a:ext cx="35625" cy="132950"/>
            </a:xfrm>
            <a:custGeom>
              <a:rect b="b" l="l" r="r" t="t"/>
              <a:pathLst>
                <a:path extrusionOk="0" h="5318" w="1425">
                  <a:moveTo>
                    <a:pt x="1" y="0"/>
                  </a:moveTo>
                  <a:lnTo>
                    <a:pt x="1" y="0"/>
                  </a:lnTo>
                  <a:cubicBezTo>
                    <a:pt x="14" y="66"/>
                    <a:pt x="40" y="131"/>
                    <a:pt x="66" y="209"/>
                  </a:cubicBezTo>
                  <a:lnTo>
                    <a:pt x="223" y="771"/>
                  </a:lnTo>
                  <a:cubicBezTo>
                    <a:pt x="367" y="1255"/>
                    <a:pt x="550" y="1921"/>
                    <a:pt x="732" y="2652"/>
                  </a:cubicBezTo>
                  <a:cubicBezTo>
                    <a:pt x="915" y="3384"/>
                    <a:pt x="1085" y="4037"/>
                    <a:pt x="1203" y="4533"/>
                  </a:cubicBezTo>
                  <a:cubicBezTo>
                    <a:pt x="1268" y="4769"/>
                    <a:pt x="1320" y="4951"/>
                    <a:pt x="1359" y="5108"/>
                  </a:cubicBezTo>
                  <a:cubicBezTo>
                    <a:pt x="1373" y="5174"/>
                    <a:pt x="1399" y="5252"/>
                    <a:pt x="1425" y="5317"/>
                  </a:cubicBezTo>
                  <a:cubicBezTo>
                    <a:pt x="1425" y="5239"/>
                    <a:pt x="1412" y="5174"/>
                    <a:pt x="1399" y="5095"/>
                  </a:cubicBezTo>
                  <a:cubicBezTo>
                    <a:pt x="1359" y="4951"/>
                    <a:pt x="1320" y="4756"/>
                    <a:pt x="1268" y="4520"/>
                  </a:cubicBezTo>
                  <a:cubicBezTo>
                    <a:pt x="1164" y="4037"/>
                    <a:pt x="1007" y="3358"/>
                    <a:pt x="811" y="2626"/>
                  </a:cubicBezTo>
                  <a:cubicBezTo>
                    <a:pt x="628" y="1895"/>
                    <a:pt x="445" y="1228"/>
                    <a:pt x="288" y="758"/>
                  </a:cubicBezTo>
                  <a:cubicBezTo>
                    <a:pt x="210" y="523"/>
                    <a:pt x="145" y="327"/>
                    <a:pt x="92" y="196"/>
                  </a:cubicBezTo>
                  <a:cubicBezTo>
                    <a:pt x="66" y="118"/>
                    <a:pt x="40"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1686525" y="1997250"/>
              <a:ext cx="151875" cy="407600"/>
            </a:xfrm>
            <a:custGeom>
              <a:rect b="b" l="l" r="r" t="t"/>
              <a:pathLst>
                <a:path extrusionOk="0" h="16304" w="6075">
                  <a:moveTo>
                    <a:pt x="0" y="0"/>
                  </a:moveTo>
                  <a:cubicBezTo>
                    <a:pt x="0" y="14"/>
                    <a:pt x="0" y="27"/>
                    <a:pt x="13" y="40"/>
                  </a:cubicBezTo>
                  <a:cubicBezTo>
                    <a:pt x="13" y="27"/>
                    <a:pt x="0" y="14"/>
                    <a:pt x="0" y="0"/>
                  </a:cubicBezTo>
                  <a:close/>
                  <a:moveTo>
                    <a:pt x="13" y="40"/>
                  </a:moveTo>
                  <a:cubicBezTo>
                    <a:pt x="27" y="79"/>
                    <a:pt x="40" y="118"/>
                    <a:pt x="53" y="170"/>
                  </a:cubicBezTo>
                  <a:cubicBezTo>
                    <a:pt x="92" y="275"/>
                    <a:pt x="157" y="432"/>
                    <a:pt x="249" y="641"/>
                  </a:cubicBezTo>
                  <a:cubicBezTo>
                    <a:pt x="405" y="1059"/>
                    <a:pt x="654" y="1633"/>
                    <a:pt x="980" y="2365"/>
                  </a:cubicBezTo>
                  <a:cubicBezTo>
                    <a:pt x="1633" y="3802"/>
                    <a:pt x="2613" y="5761"/>
                    <a:pt x="3593" y="7969"/>
                  </a:cubicBezTo>
                  <a:cubicBezTo>
                    <a:pt x="4076" y="9066"/>
                    <a:pt x="4507" y="10138"/>
                    <a:pt x="4847" y="11117"/>
                  </a:cubicBezTo>
                  <a:cubicBezTo>
                    <a:pt x="5147" y="11993"/>
                    <a:pt x="5409" y="12881"/>
                    <a:pt x="5618" y="13782"/>
                  </a:cubicBezTo>
                  <a:cubicBezTo>
                    <a:pt x="5774" y="14383"/>
                    <a:pt x="5879" y="14997"/>
                    <a:pt x="5970" y="15624"/>
                  </a:cubicBezTo>
                  <a:cubicBezTo>
                    <a:pt x="6010" y="15833"/>
                    <a:pt x="6023" y="16003"/>
                    <a:pt x="6036" y="16121"/>
                  </a:cubicBezTo>
                  <a:cubicBezTo>
                    <a:pt x="6049" y="16160"/>
                    <a:pt x="6049" y="16212"/>
                    <a:pt x="6062" y="16251"/>
                  </a:cubicBezTo>
                  <a:cubicBezTo>
                    <a:pt x="6062" y="16264"/>
                    <a:pt x="6062" y="16277"/>
                    <a:pt x="6062" y="16304"/>
                  </a:cubicBezTo>
                  <a:cubicBezTo>
                    <a:pt x="6075" y="16277"/>
                    <a:pt x="6075" y="16264"/>
                    <a:pt x="6075" y="16251"/>
                  </a:cubicBezTo>
                  <a:cubicBezTo>
                    <a:pt x="6062" y="16212"/>
                    <a:pt x="6062" y="16160"/>
                    <a:pt x="6062" y="16121"/>
                  </a:cubicBezTo>
                  <a:cubicBezTo>
                    <a:pt x="6049" y="16003"/>
                    <a:pt x="6036" y="15833"/>
                    <a:pt x="6010" y="15611"/>
                  </a:cubicBezTo>
                  <a:cubicBezTo>
                    <a:pt x="5931" y="14997"/>
                    <a:pt x="5827" y="14370"/>
                    <a:pt x="5683" y="13769"/>
                  </a:cubicBezTo>
                  <a:cubicBezTo>
                    <a:pt x="5474" y="12868"/>
                    <a:pt x="5226" y="11967"/>
                    <a:pt x="4925" y="11091"/>
                  </a:cubicBezTo>
                  <a:cubicBezTo>
                    <a:pt x="4586" y="10098"/>
                    <a:pt x="4155" y="9040"/>
                    <a:pt x="3671" y="7930"/>
                  </a:cubicBezTo>
                  <a:cubicBezTo>
                    <a:pt x="2691" y="5722"/>
                    <a:pt x="1699" y="3776"/>
                    <a:pt x="1046" y="2339"/>
                  </a:cubicBezTo>
                  <a:cubicBezTo>
                    <a:pt x="706" y="1620"/>
                    <a:pt x="445" y="1032"/>
                    <a:pt x="275" y="628"/>
                  </a:cubicBezTo>
                  <a:cubicBezTo>
                    <a:pt x="183" y="432"/>
                    <a:pt x="118" y="275"/>
                    <a:pt x="66" y="157"/>
                  </a:cubicBezTo>
                  <a:lnTo>
                    <a:pt x="13" y="4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9"/>
            <p:cNvSpPr/>
            <p:nvPr/>
          </p:nvSpPr>
          <p:spPr>
            <a:xfrm>
              <a:off x="1813250" y="2226175"/>
              <a:ext cx="45725" cy="175075"/>
            </a:xfrm>
            <a:custGeom>
              <a:rect b="b" l="l" r="r" t="t"/>
              <a:pathLst>
                <a:path extrusionOk="0" h="7003" w="1829">
                  <a:moveTo>
                    <a:pt x="0" y="1"/>
                  </a:moveTo>
                  <a:cubicBezTo>
                    <a:pt x="26" y="92"/>
                    <a:pt x="52" y="184"/>
                    <a:pt x="91" y="275"/>
                  </a:cubicBezTo>
                  <a:lnTo>
                    <a:pt x="353" y="1007"/>
                  </a:lnTo>
                  <a:cubicBezTo>
                    <a:pt x="562" y="1634"/>
                    <a:pt x="849" y="2496"/>
                    <a:pt x="1097" y="3463"/>
                  </a:cubicBezTo>
                  <a:cubicBezTo>
                    <a:pt x="1346" y="4429"/>
                    <a:pt x="1528" y="5305"/>
                    <a:pt x="1646" y="5958"/>
                  </a:cubicBezTo>
                  <a:cubicBezTo>
                    <a:pt x="1698" y="6271"/>
                    <a:pt x="1737" y="6533"/>
                    <a:pt x="1764" y="6729"/>
                  </a:cubicBezTo>
                  <a:cubicBezTo>
                    <a:pt x="1777" y="6820"/>
                    <a:pt x="1803" y="6911"/>
                    <a:pt x="1829" y="7003"/>
                  </a:cubicBezTo>
                  <a:cubicBezTo>
                    <a:pt x="1829" y="6911"/>
                    <a:pt x="1816" y="6820"/>
                    <a:pt x="1803" y="6716"/>
                  </a:cubicBezTo>
                  <a:cubicBezTo>
                    <a:pt x="1790" y="6533"/>
                    <a:pt x="1751" y="6271"/>
                    <a:pt x="1698" y="5945"/>
                  </a:cubicBezTo>
                  <a:cubicBezTo>
                    <a:pt x="1568" y="5109"/>
                    <a:pt x="1398" y="4260"/>
                    <a:pt x="1189" y="3437"/>
                  </a:cubicBezTo>
                  <a:cubicBezTo>
                    <a:pt x="967" y="2601"/>
                    <a:pt x="719" y="1791"/>
                    <a:pt x="405" y="981"/>
                  </a:cubicBezTo>
                  <a:cubicBezTo>
                    <a:pt x="301" y="680"/>
                    <a:pt x="196" y="432"/>
                    <a:pt x="118" y="262"/>
                  </a:cubicBezTo>
                  <a:cubicBezTo>
                    <a:pt x="91" y="171"/>
                    <a:pt x="52" y="9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1748250" y="2395350"/>
              <a:ext cx="144375" cy="197950"/>
            </a:xfrm>
            <a:custGeom>
              <a:rect b="b" l="l" r="r" t="t"/>
              <a:pathLst>
                <a:path extrusionOk="0" h="7918" w="5775">
                  <a:moveTo>
                    <a:pt x="0" y="1"/>
                  </a:moveTo>
                  <a:lnTo>
                    <a:pt x="0" y="7917"/>
                  </a:lnTo>
                  <a:lnTo>
                    <a:pt x="5774" y="7917"/>
                  </a:lnTo>
                  <a:lnTo>
                    <a:pt x="57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566675" y="1166725"/>
              <a:ext cx="329850" cy="703925"/>
            </a:xfrm>
            <a:custGeom>
              <a:rect b="b" l="l" r="r" t="t"/>
              <a:pathLst>
                <a:path extrusionOk="0" h="28157" w="13194">
                  <a:moveTo>
                    <a:pt x="6218" y="1"/>
                  </a:moveTo>
                  <a:cubicBezTo>
                    <a:pt x="2356" y="1"/>
                    <a:pt x="157" y="3272"/>
                    <a:pt x="209" y="7160"/>
                  </a:cubicBezTo>
                  <a:lnTo>
                    <a:pt x="26" y="22039"/>
                  </a:lnTo>
                  <a:cubicBezTo>
                    <a:pt x="0" y="24517"/>
                    <a:pt x="454" y="28156"/>
                    <a:pt x="4265" y="28156"/>
                  </a:cubicBezTo>
                  <a:cubicBezTo>
                    <a:pt x="4332" y="28156"/>
                    <a:pt x="4399" y="28155"/>
                    <a:pt x="4468" y="28153"/>
                  </a:cubicBezTo>
                  <a:cubicBezTo>
                    <a:pt x="7929" y="27774"/>
                    <a:pt x="8857" y="24495"/>
                    <a:pt x="8883" y="22131"/>
                  </a:cubicBezTo>
                  <a:cubicBezTo>
                    <a:pt x="8896" y="21020"/>
                    <a:pt x="8909" y="20080"/>
                    <a:pt x="8909" y="19962"/>
                  </a:cubicBezTo>
                  <a:cubicBezTo>
                    <a:pt x="8909" y="19962"/>
                    <a:pt x="12711" y="19662"/>
                    <a:pt x="13024" y="15912"/>
                  </a:cubicBezTo>
                  <a:cubicBezTo>
                    <a:pt x="13181" y="14097"/>
                    <a:pt x="13194" y="10347"/>
                    <a:pt x="13168" y="6951"/>
                  </a:cubicBezTo>
                  <a:cubicBezTo>
                    <a:pt x="13142" y="3306"/>
                    <a:pt x="10320" y="289"/>
                    <a:pt x="6675" y="27"/>
                  </a:cubicBezTo>
                  <a:lnTo>
                    <a:pt x="6309" y="1"/>
                  </a:lnTo>
                  <a:cubicBezTo>
                    <a:pt x="6279" y="1"/>
                    <a:pt x="6248" y="1"/>
                    <a:pt x="621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09" name="Google Shape;1409;p79"/>
            <p:cNvSpPr/>
            <p:nvPr/>
          </p:nvSpPr>
          <p:spPr>
            <a:xfrm>
              <a:off x="670175" y="1621025"/>
              <a:ext cx="119250" cy="68950"/>
            </a:xfrm>
            <a:custGeom>
              <a:rect b="b" l="l" r="r" t="t"/>
              <a:pathLst>
                <a:path extrusionOk="0" h="2758" w="4770">
                  <a:moveTo>
                    <a:pt x="1" y="0"/>
                  </a:moveTo>
                  <a:cubicBezTo>
                    <a:pt x="1" y="1"/>
                    <a:pt x="958" y="2758"/>
                    <a:pt x="4628" y="2758"/>
                  </a:cubicBezTo>
                  <a:cubicBezTo>
                    <a:pt x="4670" y="2758"/>
                    <a:pt x="4713" y="2758"/>
                    <a:pt x="4756" y="2757"/>
                  </a:cubicBezTo>
                  <a:lnTo>
                    <a:pt x="4769" y="1790"/>
                  </a:lnTo>
                  <a:cubicBezTo>
                    <a:pt x="4769" y="1790"/>
                    <a:pt x="2392" y="1764"/>
                    <a:pt x="1" y="0"/>
                  </a:cubicBezTo>
                  <a:close/>
                </a:path>
              </a:pathLst>
            </a:custGeom>
            <a:solidFill>
              <a:srgbClr val="EB996E"/>
            </a:solidFill>
            <a:ln cap="flat" cmpd="sng" w="9525">
              <a:solidFill>
                <a:srgbClr val="EB99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677375" y="1362325"/>
              <a:ext cx="59450" cy="16925"/>
            </a:xfrm>
            <a:custGeom>
              <a:rect b="b" l="l" r="r" t="t"/>
              <a:pathLst>
                <a:path extrusionOk="0" h="677" w="2378">
                  <a:moveTo>
                    <a:pt x="1154" y="1"/>
                  </a:moveTo>
                  <a:cubicBezTo>
                    <a:pt x="848" y="1"/>
                    <a:pt x="545" y="92"/>
                    <a:pt x="288" y="263"/>
                  </a:cubicBezTo>
                  <a:cubicBezTo>
                    <a:pt x="79" y="407"/>
                    <a:pt x="0" y="551"/>
                    <a:pt x="26" y="577"/>
                  </a:cubicBezTo>
                  <a:cubicBezTo>
                    <a:pt x="35" y="589"/>
                    <a:pt x="50" y="594"/>
                    <a:pt x="71" y="594"/>
                  </a:cubicBezTo>
                  <a:cubicBezTo>
                    <a:pt x="211" y="594"/>
                    <a:pt x="622" y="368"/>
                    <a:pt x="1151" y="368"/>
                  </a:cubicBezTo>
                  <a:cubicBezTo>
                    <a:pt x="1164" y="368"/>
                    <a:pt x="1176" y="368"/>
                    <a:pt x="1189" y="368"/>
                  </a:cubicBezTo>
                  <a:cubicBezTo>
                    <a:pt x="1773" y="392"/>
                    <a:pt x="2183" y="677"/>
                    <a:pt x="2310" y="677"/>
                  </a:cubicBezTo>
                  <a:cubicBezTo>
                    <a:pt x="2322" y="677"/>
                    <a:pt x="2332" y="674"/>
                    <a:pt x="2339" y="668"/>
                  </a:cubicBezTo>
                  <a:cubicBezTo>
                    <a:pt x="2378" y="629"/>
                    <a:pt x="2313" y="486"/>
                    <a:pt x="2117" y="329"/>
                  </a:cubicBezTo>
                  <a:cubicBezTo>
                    <a:pt x="1855" y="120"/>
                    <a:pt x="1542" y="15"/>
                    <a:pt x="1215" y="2"/>
                  </a:cubicBezTo>
                  <a:cubicBezTo>
                    <a:pt x="1195" y="1"/>
                    <a:pt x="1174"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710025" y="1398950"/>
              <a:ext cx="25175" cy="24200"/>
            </a:xfrm>
            <a:custGeom>
              <a:rect b="b" l="l" r="r" t="t"/>
              <a:pathLst>
                <a:path extrusionOk="0" h="968" w="1007">
                  <a:moveTo>
                    <a:pt x="523" y="0"/>
                  </a:moveTo>
                  <a:cubicBezTo>
                    <a:pt x="249" y="0"/>
                    <a:pt x="14" y="209"/>
                    <a:pt x="1" y="484"/>
                  </a:cubicBezTo>
                  <a:cubicBezTo>
                    <a:pt x="1" y="745"/>
                    <a:pt x="210" y="967"/>
                    <a:pt x="484" y="967"/>
                  </a:cubicBezTo>
                  <a:cubicBezTo>
                    <a:pt x="492" y="967"/>
                    <a:pt x="500" y="968"/>
                    <a:pt x="508" y="968"/>
                  </a:cubicBezTo>
                  <a:cubicBezTo>
                    <a:pt x="772" y="968"/>
                    <a:pt x="994" y="763"/>
                    <a:pt x="1007" y="497"/>
                  </a:cubicBezTo>
                  <a:cubicBezTo>
                    <a:pt x="1007" y="222"/>
                    <a:pt x="784" y="0"/>
                    <a:pt x="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775350" y="1367275"/>
              <a:ext cx="38225" cy="122625"/>
            </a:xfrm>
            <a:custGeom>
              <a:rect b="b" l="l" r="r" t="t"/>
              <a:pathLst>
                <a:path extrusionOk="0" h="4905" w="1529">
                  <a:moveTo>
                    <a:pt x="80" y="0"/>
                  </a:moveTo>
                  <a:cubicBezTo>
                    <a:pt x="79" y="0"/>
                    <a:pt x="79" y="0"/>
                    <a:pt x="79" y="0"/>
                  </a:cubicBezTo>
                  <a:cubicBezTo>
                    <a:pt x="13" y="26"/>
                    <a:pt x="353" y="1372"/>
                    <a:pt x="836" y="3005"/>
                  </a:cubicBezTo>
                  <a:lnTo>
                    <a:pt x="1202" y="4167"/>
                  </a:lnTo>
                  <a:cubicBezTo>
                    <a:pt x="1268" y="4298"/>
                    <a:pt x="1294" y="4455"/>
                    <a:pt x="1268" y="4612"/>
                  </a:cubicBezTo>
                  <a:cubicBezTo>
                    <a:pt x="1241" y="4703"/>
                    <a:pt x="1098" y="4729"/>
                    <a:pt x="941" y="4729"/>
                  </a:cubicBezTo>
                  <a:cubicBezTo>
                    <a:pt x="353" y="4755"/>
                    <a:pt x="0" y="4794"/>
                    <a:pt x="0" y="4834"/>
                  </a:cubicBezTo>
                  <a:cubicBezTo>
                    <a:pt x="0" y="4860"/>
                    <a:pt x="353" y="4886"/>
                    <a:pt x="928" y="4899"/>
                  </a:cubicBezTo>
                  <a:cubicBezTo>
                    <a:pt x="955" y="4903"/>
                    <a:pt x="980" y="4904"/>
                    <a:pt x="1005" y="4904"/>
                  </a:cubicBezTo>
                  <a:cubicBezTo>
                    <a:pt x="1065" y="4904"/>
                    <a:pt x="1121" y="4895"/>
                    <a:pt x="1176" y="4886"/>
                  </a:cubicBezTo>
                  <a:cubicBezTo>
                    <a:pt x="1294" y="4860"/>
                    <a:pt x="1385" y="4794"/>
                    <a:pt x="1437" y="4690"/>
                  </a:cubicBezTo>
                  <a:cubicBezTo>
                    <a:pt x="1529" y="4468"/>
                    <a:pt x="1450" y="4272"/>
                    <a:pt x="1398" y="4102"/>
                  </a:cubicBezTo>
                  <a:cubicBezTo>
                    <a:pt x="1307" y="3736"/>
                    <a:pt x="1189" y="3344"/>
                    <a:pt x="1072" y="2939"/>
                  </a:cubicBezTo>
                  <a:cubicBezTo>
                    <a:pt x="591" y="1315"/>
                    <a:pt x="148"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670175" y="1308125"/>
              <a:ext cx="59475" cy="15850"/>
            </a:xfrm>
            <a:custGeom>
              <a:rect b="b" l="l" r="r" t="t"/>
              <a:pathLst>
                <a:path extrusionOk="0" h="634" w="2379">
                  <a:moveTo>
                    <a:pt x="1253" y="0"/>
                  </a:moveTo>
                  <a:cubicBezTo>
                    <a:pt x="1227" y="0"/>
                    <a:pt x="1202" y="1"/>
                    <a:pt x="1177" y="2"/>
                  </a:cubicBezTo>
                  <a:cubicBezTo>
                    <a:pt x="863" y="15"/>
                    <a:pt x="563" y="106"/>
                    <a:pt x="288" y="250"/>
                  </a:cubicBezTo>
                  <a:cubicBezTo>
                    <a:pt x="92" y="380"/>
                    <a:pt x="1" y="511"/>
                    <a:pt x="27" y="576"/>
                  </a:cubicBezTo>
                  <a:cubicBezTo>
                    <a:pt x="48" y="618"/>
                    <a:pt x="112" y="633"/>
                    <a:pt x="210" y="633"/>
                  </a:cubicBezTo>
                  <a:cubicBezTo>
                    <a:pt x="419" y="633"/>
                    <a:pt x="780" y="564"/>
                    <a:pt x="1190" y="537"/>
                  </a:cubicBezTo>
                  <a:cubicBezTo>
                    <a:pt x="1263" y="534"/>
                    <a:pt x="1334" y="533"/>
                    <a:pt x="1404" y="533"/>
                  </a:cubicBezTo>
                  <a:cubicBezTo>
                    <a:pt x="1660" y="533"/>
                    <a:pt x="1889" y="550"/>
                    <a:pt x="2058" y="550"/>
                  </a:cubicBezTo>
                  <a:cubicBezTo>
                    <a:pt x="2222" y="550"/>
                    <a:pt x="2330" y="534"/>
                    <a:pt x="2352" y="472"/>
                  </a:cubicBezTo>
                  <a:cubicBezTo>
                    <a:pt x="2378" y="407"/>
                    <a:pt x="2274" y="289"/>
                    <a:pt x="2065" y="185"/>
                  </a:cubicBezTo>
                  <a:cubicBezTo>
                    <a:pt x="1814" y="65"/>
                    <a:pt x="152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820425" y="1336725"/>
              <a:ext cx="58475" cy="13500"/>
            </a:xfrm>
            <a:custGeom>
              <a:rect b="b" l="l" r="r" t="t"/>
              <a:pathLst>
                <a:path extrusionOk="0" h="540" w="2339">
                  <a:moveTo>
                    <a:pt x="1096" y="1"/>
                  </a:moveTo>
                  <a:cubicBezTo>
                    <a:pt x="825" y="1"/>
                    <a:pt x="555" y="50"/>
                    <a:pt x="301" y="151"/>
                  </a:cubicBezTo>
                  <a:cubicBezTo>
                    <a:pt x="92" y="229"/>
                    <a:pt x="0" y="347"/>
                    <a:pt x="26" y="399"/>
                  </a:cubicBezTo>
                  <a:cubicBezTo>
                    <a:pt x="51" y="454"/>
                    <a:pt x="172" y="466"/>
                    <a:pt x="355" y="466"/>
                  </a:cubicBezTo>
                  <a:cubicBezTo>
                    <a:pt x="499" y="466"/>
                    <a:pt x="681" y="459"/>
                    <a:pt x="884" y="459"/>
                  </a:cubicBezTo>
                  <a:cubicBezTo>
                    <a:pt x="973" y="459"/>
                    <a:pt x="1067" y="460"/>
                    <a:pt x="1163" y="464"/>
                  </a:cubicBezTo>
                  <a:cubicBezTo>
                    <a:pt x="1571" y="474"/>
                    <a:pt x="1935" y="539"/>
                    <a:pt x="2141" y="539"/>
                  </a:cubicBezTo>
                  <a:cubicBezTo>
                    <a:pt x="2232" y="539"/>
                    <a:pt x="2292" y="527"/>
                    <a:pt x="2312" y="491"/>
                  </a:cubicBezTo>
                  <a:cubicBezTo>
                    <a:pt x="2338" y="438"/>
                    <a:pt x="2234" y="321"/>
                    <a:pt x="2051" y="216"/>
                  </a:cubicBezTo>
                  <a:cubicBezTo>
                    <a:pt x="1751" y="73"/>
                    <a:pt x="1423"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507000" y="1410875"/>
              <a:ext cx="67525" cy="98825"/>
            </a:xfrm>
            <a:custGeom>
              <a:rect b="b" l="l" r="r" t="t"/>
              <a:pathLst>
                <a:path extrusionOk="0" h="3953" w="2701">
                  <a:moveTo>
                    <a:pt x="1695" y="0"/>
                  </a:moveTo>
                  <a:cubicBezTo>
                    <a:pt x="980" y="0"/>
                    <a:pt x="135" y="323"/>
                    <a:pt x="75" y="1809"/>
                  </a:cubicBezTo>
                  <a:cubicBezTo>
                    <a:pt x="0" y="3632"/>
                    <a:pt x="1296" y="3952"/>
                    <a:pt x="2054" y="3952"/>
                  </a:cubicBezTo>
                  <a:cubicBezTo>
                    <a:pt x="2361" y="3952"/>
                    <a:pt x="2579" y="3900"/>
                    <a:pt x="2583" y="3873"/>
                  </a:cubicBezTo>
                  <a:cubicBezTo>
                    <a:pt x="2596" y="3795"/>
                    <a:pt x="2700" y="190"/>
                    <a:pt x="2700" y="190"/>
                  </a:cubicBezTo>
                  <a:cubicBezTo>
                    <a:pt x="2673" y="173"/>
                    <a:pt x="2219" y="0"/>
                    <a:pt x="1695"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525175" y="1431550"/>
              <a:ext cx="27800" cy="56450"/>
            </a:xfrm>
            <a:custGeom>
              <a:rect b="b" l="l" r="r" t="t"/>
              <a:pathLst>
                <a:path extrusionOk="0" h="2258" w="1112">
                  <a:moveTo>
                    <a:pt x="712" y="0"/>
                  </a:moveTo>
                  <a:cubicBezTo>
                    <a:pt x="701" y="0"/>
                    <a:pt x="690" y="1"/>
                    <a:pt x="680" y="3"/>
                  </a:cubicBezTo>
                  <a:cubicBezTo>
                    <a:pt x="458" y="42"/>
                    <a:pt x="275" y="186"/>
                    <a:pt x="184" y="381"/>
                  </a:cubicBezTo>
                  <a:cubicBezTo>
                    <a:pt x="66" y="604"/>
                    <a:pt x="1" y="839"/>
                    <a:pt x="1" y="1087"/>
                  </a:cubicBezTo>
                  <a:cubicBezTo>
                    <a:pt x="1" y="1609"/>
                    <a:pt x="236" y="2106"/>
                    <a:pt x="602" y="2236"/>
                  </a:cubicBezTo>
                  <a:cubicBezTo>
                    <a:pt x="653" y="2251"/>
                    <a:pt x="707" y="2258"/>
                    <a:pt x="759" y="2258"/>
                  </a:cubicBezTo>
                  <a:cubicBezTo>
                    <a:pt x="853" y="2258"/>
                    <a:pt x="944" y="2234"/>
                    <a:pt x="1020" y="2184"/>
                  </a:cubicBezTo>
                  <a:cubicBezTo>
                    <a:pt x="1098" y="2106"/>
                    <a:pt x="1111" y="2054"/>
                    <a:pt x="1111" y="2041"/>
                  </a:cubicBezTo>
                  <a:cubicBezTo>
                    <a:pt x="1098" y="2041"/>
                    <a:pt x="1059" y="2080"/>
                    <a:pt x="981" y="2106"/>
                  </a:cubicBezTo>
                  <a:cubicBezTo>
                    <a:pt x="928" y="2125"/>
                    <a:pt x="873" y="2135"/>
                    <a:pt x="817" y="2135"/>
                  </a:cubicBezTo>
                  <a:cubicBezTo>
                    <a:pt x="762" y="2135"/>
                    <a:pt x="706" y="2125"/>
                    <a:pt x="654" y="2106"/>
                  </a:cubicBezTo>
                  <a:cubicBezTo>
                    <a:pt x="393" y="1988"/>
                    <a:pt x="184" y="1557"/>
                    <a:pt x="184" y="1087"/>
                  </a:cubicBezTo>
                  <a:cubicBezTo>
                    <a:pt x="184" y="865"/>
                    <a:pt x="236" y="656"/>
                    <a:pt x="340" y="460"/>
                  </a:cubicBezTo>
                  <a:cubicBezTo>
                    <a:pt x="393" y="290"/>
                    <a:pt x="523" y="172"/>
                    <a:pt x="693" y="133"/>
                  </a:cubicBezTo>
                  <a:cubicBezTo>
                    <a:pt x="711" y="129"/>
                    <a:pt x="729" y="127"/>
                    <a:pt x="747" y="127"/>
                  </a:cubicBezTo>
                  <a:cubicBezTo>
                    <a:pt x="832" y="127"/>
                    <a:pt x="909" y="177"/>
                    <a:pt x="941" y="264"/>
                  </a:cubicBezTo>
                  <a:cubicBezTo>
                    <a:pt x="981" y="329"/>
                    <a:pt x="954" y="381"/>
                    <a:pt x="967" y="395"/>
                  </a:cubicBezTo>
                  <a:cubicBezTo>
                    <a:pt x="994" y="395"/>
                    <a:pt x="1033" y="355"/>
                    <a:pt x="1007" y="238"/>
                  </a:cubicBezTo>
                  <a:cubicBezTo>
                    <a:pt x="1007" y="186"/>
                    <a:pt x="967" y="120"/>
                    <a:pt x="915" y="81"/>
                  </a:cubicBezTo>
                  <a:cubicBezTo>
                    <a:pt x="858" y="36"/>
                    <a:pt x="782" y="0"/>
                    <a:pt x="712"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9"/>
            <p:cNvSpPr/>
            <p:nvPr/>
          </p:nvSpPr>
          <p:spPr>
            <a:xfrm>
              <a:off x="725375" y="1491050"/>
              <a:ext cx="35300" cy="41800"/>
            </a:xfrm>
            <a:custGeom>
              <a:rect b="b" l="l" r="r" t="t"/>
              <a:pathLst>
                <a:path extrusionOk="0" h="1672" w="1412">
                  <a:moveTo>
                    <a:pt x="27" y="0"/>
                  </a:moveTo>
                  <a:cubicBezTo>
                    <a:pt x="1" y="13"/>
                    <a:pt x="14" y="144"/>
                    <a:pt x="53" y="340"/>
                  </a:cubicBezTo>
                  <a:cubicBezTo>
                    <a:pt x="105" y="614"/>
                    <a:pt x="223" y="862"/>
                    <a:pt x="380" y="1098"/>
                  </a:cubicBezTo>
                  <a:cubicBezTo>
                    <a:pt x="549" y="1320"/>
                    <a:pt x="771" y="1489"/>
                    <a:pt x="1033" y="1594"/>
                  </a:cubicBezTo>
                  <a:cubicBezTo>
                    <a:pt x="1178" y="1649"/>
                    <a:pt x="1286" y="1671"/>
                    <a:pt x="1342" y="1671"/>
                  </a:cubicBezTo>
                  <a:cubicBezTo>
                    <a:pt x="1367" y="1671"/>
                    <a:pt x="1381" y="1667"/>
                    <a:pt x="1385" y="1659"/>
                  </a:cubicBezTo>
                  <a:cubicBezTo>
                    <a:pt x="1412" y="1594"/>
                    <a:pt x="902" y="1437"/>
                    <a:pt x="549" y="967"/>
                  </a:cubicBezTo>
                  <a:cubicBezTo>
                    <a:pt x="406" y="758"/>
                    <a:pt x="288" y="536"/>
                    <a:pt x="197" y="301"/>
                  </a:cubicBezTo>
                  <a:cubicBezTo>
                    <a:pt x="118" y="118"/>
                    <a:pt x="66"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820425" y="1368225"/>
              <a:ext cx="59450" cy="16900"/>
            </a:xfrm>
            <a:custGeom>
              <a:rect b="b" l="l" r="r" t="t"/>
              <a:pathLst>
                <a:path extrusionOk="0" h="676" w="2378">
                  <a:moveTo>
                    <a:pt x="1151" y="0"/>
                  </a:moveTo>
                  <a:cubicBezTo>
                    <a:pt x="835" y="0"/>
                    <a:pt x="532" y="91"/>
                    <a:pt x="274" y="263"/>
                  </a:cubicBezTo>
                  <a:cubicBezTo>
                    <a:pt x="79" y="406"/>
                    <a:pt x="0" y="550"/>
                    <a:pt x="26" y="589"/>
                  </a:cubicBezTo>
                  <a:cubicBezTo>
                    <a:pt x="34" y="598"/>
                    <a:pt x="46" y="602"/>
                    <a:pt x="63" y="602"/>
                  </a:cubicBezTo>
                  <a:cubicBezTo>
                    <a:pt x="192" y="602"/>
                    <a:pt x="593" y="379"/>
                    <a:pt x="1114" y="379"/>
                  </a:cubicBezTo>
                  <a:cubicBezTo>
                    <a:pt x="1139" y="379"/>
                    <a:pt x="1164" y="379"/>
                    <a:pt x="1189" y="380"/>
                  </a:cubicBezTo>
                  <a:cubicBezTo>
                    <a:pt x="1773" y="392"/>
                    <a:pt x="2183" y="676"/>
                    <a:pt x="2310" y="676"/>
                  </a:cubicBezTo>
                  <a:cubicBezTo>
                    <a:pt x="2322" y="676"/>
                    <a:pt x="2332" y="673"/>
                    <a:pt x="2338" y="668"/>
                  </a:cubicBezTo>
                  <a:cubicBezTo>
                    <a:pt x="2378" y="628"/>
                    <a:pt x="2312" y="485"/>
                    <a:pt x="2116" y="328"/>
                  </a:cubicBezTo>
                  <a:cubicBezTo>
                    <a:pt x="1855" y="119"/>
                    <a:pt x="1542" y="14"/>
                    <a:pt x="1215" y="1"/>
                  </a:cubicBezTo>
                  <a:cubicBezTo>
                    <a:pt x="1194" y="1"/>
                    <a:pt x="1172"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850800" y="1403825"/>
              <a:ext cx="25475" cy="23900"/>
            </a:xfrm>
            <a:custGeom>
              <a:rect b="b" l="l" r="r" t="t"/>
              <a:pathLst>
                <a:path extrusionOk="0" h="956" w="1019">
                  <a:moveTo>
                    <a:pt x="498" y="1"/>
                  </a:moveTo>
                  <a:cubicBezTo>
                    <a:pt x="235" y="1"/>
                    <a:pt x="25" y="205"/>
                    <a:pt x="0" y="472"/>
                  </a:cubicBezTo>
                  <a:cubicBezTo>
                    <a:pt x="0" y="746"/>
                    <a:pt x="222" y="955"/>
                    <a:pt x="496" y="955"/>
                  </a:cubicBezTo>
                  <a:cubicBezTo>
                    <a:pt x="505" y="955"/>
                    <a:pt x="513" y="955"/>
                    <a:pt x="521" y="955"/>
                  </a:cubicBezTo>
                  <a:cubicBezTo>
                    <a:pt x="785" y="955"/>
                    <a:pt x="1006" y="751"/>
                    <a:pt x="1019" y="485"/>
                  </a:cubicBezTo>
                  <a:cubicBezTo>
                    <a:pt x="1019" y="210"/>
                    <a:pt x="797" y="1"/>
                    <a:pt x="523" y="1"/>
                  </a:cubicBezTo>
                  <a:cubicBezTo>
                    <a:pt x="514" y="1"/>
                    <a:pt x="506"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9"/>
            <p:cNvSpPr/>
            <p:nvPr/>
          </p:nvSpPr>
          <p:spPr>
            <a:xfrm>
              <a:off x="503300" y="1109825"/>
              <a:ext cx="469650" cy="325975"/>
            </a:xfrm>
            <a:custGeom>
              <a:rect b="b" l="l" r="r" t="t"/>
              <a:pathLst>
                <a:path extrusionOk="0" h="13039" w="18786">
                  <a:moveTo>
                    <a:pt x="9024" y="0"/>
                  </a:moveTo>
                  <a:cubicBezTo>
                    <a:pt x="7642" y="0"/>
                    <a:pt x="6338" y="652"/>
                    <a:pt x="5500" y="1781"/>
                  </a:cubicBezTo>
                  <a:cubicBezTo>
                    <a:pt x="5308" y="1758"/>
                    <a:pt x="5116" y="1746"/>
                    <a:pt x="4926" y="1746"/>
                  </a:cubicBezTo>
                  <a:cubicBezTo>
                    <a:pt x="3611" y="1746"/>
                    <a:pt x="2350" y="2289"/>
                    <a:pt x="1438" y="3270"/>
                  </a:cubicBezTo>
                  <a:cubicBezTo>
                    <a:pt x="236" y="4602"/>
                    <a:pt x="1" y="7699"/>
                    <a:pt x="1320" y="10377"/>
                  </a:cubicBezTo>
                  <a:lnTo>
                    <a:pt x="1633" y="12049"/>
                  </a:lnTo>
                  <a:cubicBezTo>
                    <a:pt x="2051" y="12049"/>
                    <a:pt x="2430" y="12088"/>
                    <a:pt x="2692" y="12310"/>
                  </a:cubicBezTo>
                  <a:cubicBezTo>
                    <a:pt x="2979" y="12576"/>
                    <a:pt x="3136" y="13038"/>
                    <a:pt x="3527" y="13038"/>
                  </a:cubicBezTo>
                  <a:cubicBezTo>
                    <a:pt x="3597" y="13038"/>
                    <a:pt x="3675" y="13023"/>
                    <a:pt x="3763" y="12989"/>
                  </a:cubicBezTo>
                  <a:cubicBezTo>
                    <a:pt x="4063" y="12872"/>
                    <a:pt x="4325" y="12258"/>
                    <a:pt x="4416" y="11957"/>
                  </a:cubicBezTo>
                  <a:cubicBezTo>
                    <a:pt x="5069" y="9972"/>
                    <a:pt x="5291" y="7855"/>
                    <a:pt x="5056" y="5765"/>
                  </a:cubicBezTo>
                  <a:cubicBezTo>
                    <a:pt x="5461" y="5334"/>
                    <a:pt x="5957" y="4981"/>
                    <a:pt x="6506" y="4720"/>
                  </a:cubicBezTo>
                  <a:lnTo>
                    <a:pt x="6506" y="4720"/>
                  </a:lnTo>
                  <a:lnTo>
                    <a:pt x="6454" y="4759"/>
                  </a:lnTo>
                  <a:cubicBezTo>
                    <a:pt x="7133" y="4530"/>
                    <a:pt x="7873" y="4295"/>
                    <a:pt x="8580" y="4295"/>
                  </a:cubicBezTo>
                  <a:cubicBezTo>
                    <a:pt x="8961" y="4295"/>
                    <a:pt x="9333" y="4363"/>
                    <a:pt x="9681" y="4537"/>
                  </a:cubicBezTo>
                  <a:cubicBezTo>
                    <a:pt x="10451" y="4916"/>
                    <a:pt x="10909" y="5713"/>
                    <a:pt x="11483" y="6353"/>
                  </a:cubicBezTo>
                  <a:cubicBezTo>
                    <a:pt x="12555" y="7542"/>
                    <a:pt x="14070" y="8247"/>
                    <a:pt x="15664" y="8286"/>
                  </a:cubicBezTo>
                  <a:cubicBezTo>
                    <a:pt x="15729" y="9345"/>
                    <a:pt x="15637" y="10834"/>
                    <a:pt x="15690" y="11879"/>
                  </a:cubicBezTo>
                  <a:lnTo>
                    <a:pt x="16591" y="10207"/>
                  </a:lnTo>
                  <a:cubicBezTo>
                    <a:pt x="16669" y="10076"/>
                    <a:pt x="16735" y="9958"/>
                    <a:pt x="16787" y="9828"/>
                  </a:cubicBezTo>
                  <a:lnTo>
                    <a:pt x="16800" y="9789"/>
                  </a:lnTo>
                  <a:cubicBezTo>
                    <a:pt x="16970" y="9658"/>
                    <a:pt x="17088" y="9423"/>
                    <a:pt x="17362" y="9109"/>
                  </a:cubicBezTo>
                  <a:cubicBezTo>
                    <a:pt x="17897" y="8469"/>
                    <a:pt x="18041" y="7607"/>
                    <a:pt x="17728" y="6836"/>
                  </a:cubicBezTo>
                  <a:cubicBezTo>
                    <a:pt x="18538" y="6248"/>
                    <a:pt x="18786" y="5138"/>
                    <a:pt x="18315" y="4250"/>
                  </a:cubicBezTo>
                  <a:cubicBezTo>
                    <a:pt x="17939" y="3638"/>
                    <a:pt x="17271" y="3291"/>
                    <a:pt x="16581" y="3291"/>
                  </a:cubicBezTo>
                  <a:cubicBezTo>
                    <a:pt x="16312" y="3291"/>
                    <a:pt x="16041" y="3343"/>
                    <a:pt x="15781" y="3453"/>
                  </a:cubicBezTo>
                  <a:cubicBezTo>
                    <a:pt x="16151" y="1547"/>
                    <a:pt x="14630" y="141"/>
                    <a:pt x="13034" y="141"/>
                  </a:cubicBezTo>
                  <a:cubicBezTo>
                    <a:pt x="12321" y="141"/>
                    <a:pt x="11594" y="421"/>
                    <a:pt x="11013" y="1062"/>
                  </a:cubicBezTo>
                  <a:cubicBezTo>
                    <a:pt x="10935" y="736"/>
                    <a:pt x="10739" y="461"/>
                    <a:pt x="10451" y="305"/>
                  </a:cubicBezTo>
                  <a:cubicBezTo>
                    <a:pt x="10177" y="148"/>
                    <a:pt x="9850" y="43"/>
                    <a:pt x="9537" y="30"/>
                  </a:cubicBezTo>
                  <a:cubicBezTo>
                    <a:pt x="9365" y="10"/>
                    <a:pt x="9194" y="0"/>
                    <a:pt x="9024" y="0"/>
                  </a:cubicBezTo>
                  <a:close/>
                </a:path>
              </a:pathLst>
            </a:cu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930800" y="1339825"/>
              <a:ext cx="25" cy="25"/>
            </a:xfrm>
            <a:custGeom>
              <a:rect b="b" l="l" r="r" t="t"/>
              <a:pathLst>
                <a:path extrusionOk="0" h="1" w="1">
                  <a:moveTo>
                    <a:pt x="1" y="1"/>
                  </a:move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813225" y="1217025"/>
              <a:ext cx="110750" cy="57950"/>
            </a:xfrm>
            <a:custGeom>
              <a:rect b="b" l="l" r="r" t="t"/>
              <a:pathLst>
                <a:path extrusionOk="0" h="2318" w="4430">
                  <a:moveTo>
                    <a:pt x="4377" y="1"/>
                  </a:moveTo>
                  <a:lnTo>
                    <a:pt x="4377" y="1"/>
                  </a:lnTo>
                  <a:cubicBezTo>
                    <a:pt x="4390" y="79"/>
                    <a:pt x="4390" y="145"/>
                    <a:pt x="4377" y="223"/>
                  </a:cubicBezTo>
                  <a:cubicBezTo>
                    <a:pt x="4377" y="419"/>
                    <a:pt x="4325" y="615"/>
                    <a:pt x="4220" y="798"/>
                  </a:cubicBezTo>
                  <a:cubicBezTo>
                    <a:pt x="4063" y="1059"/>
                    <a:pt x="3802" y="1242"/>
                    <a:pt x="3502" y="1281"/>
                  </a:cubicBezTo>
                  <a:cubicBezTo>
                    <a:pt x="3450" y="1288"/>
                    <a:pt x="3399" y="1292"/>
                    <a:pt x="3348" y="1292"/>
                  </a:cubicBezTo>
                  <a:cubicBezTo>
                    <a:pt x="3057" y="1292"/>
                    <a:pt x="2782" y="1177"/>
                    <a:pt x="2574" y="972"/>
                  </a:cubicBezTo>
                  <a:lnTo>
                    <a:pt x="2574" y="972"/>
                  </a:lnTo>
                  <a:cubicBezTo>
                    <a:pt x="2554" y="943"/>
                    <a:pt x="2533" y="916"/>
                    <a:pt x="2509" y="889"/>
                  </a:cubicBezTo>
                  <a:lnTo>
                    <a:pt x="2444" y="942"/>
                  </a:lnTo>
                  <a:cubicBezTo>
                    <a:pt x="2446" y="944"/>
                    <a:pt x="2448" y="947"/>
                    <a:pt x="2450" y="949"/>
                  </a:cubicBezTo>
                  <a:lnTo>
                    <a:pt x="2450" y="949"/>
                  </a:lnTo>
                  <a:lnTo>
                    <a:pt x="2444" y="955"/>
                  </a:lnTo>
                  <a:cubicBezTo>
                    <a:pt x="2561" y="1072"/>
                    <a:pt x="2613" y="1242"/>
                    <a:pt x="2613" y="1399"/>
                  </a:cubicBezTo>
                  <a:cubicBezTo>
                    <a:pt x="2600" y="1621"/>
                    <a:pt x="2509" y="1830"/>
                    <a:pt x="2352" y="1987"/>
                  </a:cubicBezTo>
                  <a:cubicBezTo>
                    <a:pt x="2195" y="2130"/>
                    <a:pt x="1999" y="2209"/>
                    <a:pt x="1790" y="2235"/>
                  </a:cubicBezTo>
                  <a:cubicBezTo>
                    <a:pt x="1751" y="2238"/>
                    <a:pt x="1711" y="2239"/>
                    <a:pt x="1672" y="2239"/>
                  </a:cubicBezTo>
                  <a:cubicBezTo>
                    <a:pt x="1357" y="2239"/>
                    <a:pt x="1038" y="2148"/>
                    <a:pt x="771" y="1974"/>
                  </a:cubicBezTo>
                  <a:cubicBezTo>
                    <a:pt x="576" y="1830"/>
                    <a:pt x="380" y="1686"/>
                    <a:pt x="197" y="1516"/>
                  </a:cubicBezTo>
                  <a:cubicBezTo>
                    <a:pt x="144" y="1451"/>
                    <a:pt x="66" y="1386"/>
                    <a:pt x="1" y="1333"/>
                  </a:cubicBezTo>
                  <a:lnTo>
                    <a:pt x="1" y="1333"/>
                  </a:lnTo>
                  <a:cubicBezTo>
                    <a:pt x="53" y="1412"/>
                    <a:pt x="118" y="1477"/>
                    <a:pt x="184" y="1542"/>
                  </a:cubicBezTo>
                  <a:cubicBezTo>
                    <a:pt x="353" y="1712"/>
                    <a:pt x="536" y="1882"/>
                    <a:pt x="745" y="2013"/>
                  </a:cubicBezTo>
                  <a:cubicBezTo>
                    <a:pt x="1016" y="2212"/>
                    <a:pt x="1349" y="2317"/>
                    <a:pt x="1689" y="2317"/>
                  </a:cubicBezTo>
                  <a:cubicBezTo>
                    <a:pt x="1727" y="2317"/>
                    <a:pt x="1765" y="2316"/>
                    <a:pt x="1804" y="2313"/>
                  </a:cubicBezTo>
                  <a:cubicBezTo>
                    <a:pt x="2026" y="2287"/>
                    <a:pt x="2235" y="2196"/>
                    <a:pt x="2404" y="2052"/>
                  </a:cubicBezTo>
                  <a:cubicBezTo>
                    <a:pt x="2587" y="1882"/>
                    <a:pt x="2692" y="1647"/>
                    <a:pt x="2692" y="1399"/>
                  </a:cubicBezTo>
                  <a:cubicBezTo>
                    <a:pt x="2698" y="1311"/>
                    <a:pt x="2686" y="1224"/>
                    <a:pt x="2658" y="1141"/>
                  </a:cubicBezTo>
                  <a:lnTo>
                    <a:pt x="2658" y="1141"/>
                  </a:lnTo>
                  <a:cubicBezTo>
                    <a:pt x="2857" y="1283"/>
                    <a:pt x="3096" y="1361"/>
                    <a:pt x="3337" y="1361"/>
                  </a:cubicBezTo>
                  <a:cubicBezTo>
                    <a:pt x="3396" y="1361"/>
                    <a:pt x="3456" y="1356"/>
                    <a:pt x="3515" y="1346"/>
                  </a:cubicBezTo>
                  <a:cubicBezTo>
                    <a:pt x="3685" y="1320"/>
                    <a:pt x="3854" y="1255"/>
                    <a:pt x="3985" y="1151"/>
                  </a:cubicBezTo>
                  <a:cubicBezTo>
                    <a:pt x="4103" y="1059"/>
                    <a:pt x="4207" y="955"/>
                    <a:pt x="4272" y="824"/>
                  </a:cubicBezTo>
                  <a:cubicBezTo>
                    <a:pt x="4377" y="641"/>
                    <a:pt x="4429" y="432"/>
                    <a:pt x="4429" y="223"/>
                  </a:cubicBezTo>
                  <a:cubicBezTo>
                    <a:pt x="4416" y="171"/>
                    <a:pt x="4416" y="119"/>
                    <a:pt x="4403" y="66"/>
                  </a:cubicBezTo>
                  <a:cubicBezTo>
                    <a:pt x="4403" y="40"/>
                    <a:pt x="4390" y="27"/>
                    <a:pt x="4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779925" y="1146825"/>
              <a:ext cx="80350" cy="65825"/>
            </a:xfrm>
            <a:custGeom>
              <a:rect b="b" l="l" r="r" t="t"/>
              <a:pathLst>
                <a:path extrusionOk="0" h="2633" w="3214">
                  <a:moveTo>
                    <a:pt x="2495" y="0"/>
                  </a:moveTo>
                  <a:cubicBezTo>
                    <a:pt x="2495" y="0"/>
                    <a:pt x="2574" y="40"/>
                    <a:pt x="2665" y="157"/>
                  </a:cubicBezTo>
                  <a:cubicBezTo>
                    <a:pt x="2822" y="288"/>
                    <a:pt x="2940" y="458"/>
                    <a:pt x="3018" y="654"/>
                  </a:cubicBezTo>
                  <a:cubicBezTo>
                    <a:pt x="3136" y="941"/>
                    <a:pt x="3096" y="1254"/>
                    <a:pt x="2926" y="1516"/>
                  </a:cubicBezTo>
                  <a:cubicBezTo>
                    <a:pt x="2822" y="1659"/>
                    <a:pt x="2678" y="1751"/>
                    <a:pt x="2508" y="1790"/>
                  </a:cubicBezTo>
                  <a:cubicBezTo>
                    <a:pt x="2462" y="1800"/>
                    <a:pt x="2414" y="1805"/>
                    <a:pt x="2367" y="1805"/>
                  </a:cubicBezTo>
                  <a:cubicBezTo>
                    <a:pt x="2228" y="1805"/>
                    <a:pt x="2090" y="1763"/>
                    <a:pt x="1973" y="1686"/>
                  </a:cubicBezTo>
                  <a:cubicBezTo>
                    <a:pt x="1921" y="1659"/>
                    <a:pt x="1881" y="1620"/>
                    <a:pt x="1855" y="1568"/>
                  </a:cubicBezTo>
                  <a:lnTo>
                    <a:pt x="1646" y="1294"/>
                  </a:lnTo>
                  <a:lnTo>
                    <a:pt x="1777" y="1620"/>
                  </a:lnTo>
                  <a:cubicBezTo>
                    <a:pt x="1842" y="1777"/>
                    <a:pt x="1829" y="1960"/>
                    <a:pt x="1764" y="2130"/>
                  </a:cubicBezTo>
                  <a:cubicBezTo>
                    <a:pt x="1699" y="2273"/>
                    <a:pt x="1581" y="2404"/>
                    <a:pt x="1437" y="2469"/>
                  </a:cubicBezTo>
                  <a:cubicBezTo>
                    <a:pt x="1303" y="2536"/>
                    <a:pt x="1159" y="2569"/>
                    <a:pt x="1015" y="2569"/>
                  </a:cubicBezTo>
                  <a:cubicBezTo>
                    <a:pt x="878" y="2569"/>
                    <a:pt x="741" y="2540"/>
                    <a:pt x="614" y="2482"/>
                  </a:cubicBezTo>
                  <a:cubicBezTo>
                    <a:pt x="444" y="2404"/>
                    <a:pt x="275" y="2299"/>
                    <a:pt x="144" y="2156"/>
                  </a:cubicBezTo>
                  <a:cubicBezTo>
                    <a:pt x="53" y="2064"/>
                    <a:pt x="0" y="2012"/>
                    <a:pt x="0" y="2012"/>
                  </a:cubicBezTo>
                  <a:lnTo>
                    <a:pt x="0" y="2012"/>
                  </a:lnTo>
                  <a:cubicBezTo>
                    <a:pt x="26" y="2077"/>
                    <a:pt x="66" y="2130"/>
                    <a:pt x="118" y="2182"/>
                  </a:cubicBezTo>
                  <a:cubicBezTo>
                    <a:pt x="248" y="2339"/>
                    <a:pt x="418" y="2456"/>
                    <a:pt x="588" y="2535"/>
                  </a:cubicBezTo>
                  <a:cubicBezTo>
                    <a:pt x="732" y="2600"/>
                    <a:pt x="882" y="2633"/>
                    <a:pt x="1031" y="2633"/>
                  </a:cubicBezTo>
                  <a:cubicBezTo>
                    <a:pt x="1179" y="2633"/>
                    <a:pt x="1326" y="2600"/>
                    <a:pt x="1463" y="2535"/>
                  </a:cubicBezTo>
                  <a:cubicBezTo>
                    <a:pt x="1633" y="2456"/>
                    <a:pt x="1764" y="2326"/>
                    <a:pt x="1842" y="2156"/>
                  </a:cubicBezTo>
                  <a:cubicBezTo>
                    <a:pt x="1908" y="2024"/>
                    <a:pt x="1927" y="1878"/>
                    <a:pt x="1902" y="1739"/>
                  </a:cubicBezTo>
                  <a:lnTo>
                    <a:pt x="1902" y="1739"/>
                  </a:lnTo>
                  <a:cubicBezTo>
                    <a:pt x="1913" y="1748"/>
                    <a:pt x="1923" y="1756"/>
                    <a:pt x="1934" y="1764"/>
                  </a:cubicBezTo>
                  <a:cubicBezTo>
                    <a:pt x="2054" y="1847"/>
                    <a:pt x="2200" y="1891"/>
                    <a:pt x="2350" y="1891"/>
                  </a:cubicBezTo>
                  <a:cubicBezTo>
                    <a:pt x="2411" y="1891"/>
                    <a:pt x="2474" y="1884"/>
                    <a:pt x="2535" y="1868"/>
                  </a:cubicBezTo>
                  <a:cubicBezTo>
                    <a:pt x="2717" y="1829"/>
                    <a:pt x="2887" y="1712"/>
                    <a:pt x="3005" y="1542"/>
                  </a:cubicBezTo>
                  <a:cubicBezTo>
                    <a:pt x="3188" y="1267"/>
                    <a:pt x="3214" y="928"/>
                    <a:pt x="3083" y="627"/>
                  </a:cubicBezTo>
                  <a:cubicBezTo>
                    <a:pt x="3005" y="418"/>
                    <a:pt x="2874" y="249"/>
                    <a:pt x="2704" y="118"/>
                  </a:cubicBezTo>
                  <a:cubicBezTo>
                    <a:pt x="2652" y="79"/>
                    <a:pt x="2600" y="53"/>
                    <a:pt x="2561" y="26"/>
                  </a:cubicBezTo>
                  <a:cubicBezTo>
                    <a:pt x="2535" y="13"/>
                    <a:pt x="2522" y="0"/>
                    <a:pt x="2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1229300" y="1605025"/>
              <a:ext cx="200225" cy="157725"/>
            </a:xfrm>
            <a:custGeom>
              <a:rect b="b" l="l" r="r" t="t"/>
              <a:pathLst>
                <a:path extrusionOk="0" h="6309" w="8009">
                  <a:moveTo>
                    <a:pt x="8008" y="0"/>
                  </a:moveTo>
                  <a:lnTo>
                    <a:pt x="6336" y="405"/>
                  </a:lnTo>
                  <a:lnTo>
                    <a:pt x="392" y="4925"/>
                  </a:lnTo>
                  <a:cubicBezTo>
                    <a:pt x="66" y="5186"/>
                    <a:pt x="1" y="5670"/>
                    <a:pt x="262" y="6009"/>
                  </a:cubicBezTo>
                  <a:lnTo>
                    <a:pt x="288" y="6049"/>
                  </a:lnTo>
                  <a:cubicBezTo>
                    <a:pt x="435" y="6218"/>
                    <a:pt x="649" y="6308"/>
                    <a:pt x="863" y="6308"/>
                  </a:cubicBezTo>
                  <a:cubicBezTo>
                    <a:pt x="1029" y="6308"/>
                    <a:pt x="1196" y="6254"/>
                    <a:pt x="1333" y="6140"/>
                  </a:cubicBezTo>
                  <a:lnTo>
                    <a:pt x="7212" y="1568"/>
                  </a:lnTo>
                  <a:lnTo>
                    <a:pt x="80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1383125" y="1609600"/>
              <a:ext cx="37900" cy="35025"/>
            </a:xfrm>
            <a:custGeom>
              <a:rect b="b" l="l" r="r" t="t"/>
              <a:pathLst>
                <a:path extrusionOk="0" h="1401" w="1516">
                  <a:moveTo>
                    <a:pt x="1098" y="0"/>
                  </a:moveTo>
                  <a:lnTo>
                    <a:pt x="170" y="222"/>
                  </a:lnTo>
                  <a:cubicBezTo>
                    <a:pt x="0" y="549"/>
                    <a:pt x="301" y="575"/>
                    <a:pt x="301" y="575"/>
                  </a:cubicBezTo>
                  <a:cubicBezTo>
                    <a:pt x="288" y="614"/>
                    <a:pt x="288" y="653"/>
                    <a:pt x="301" y="706"/>
                  </a:cubicBezTo>
                  <a:cubicBezTo>
                    <a:pt x="325" y="861"/>
                    <a:pt x="458" y="983"/>
                    <a:pt x="620" y="983"/>
                  </a:cubicBezTo>
                  <a:cubicBezTo>
                    <a:pt x="635" y="983"/>
                    <a:pt x="651" y="982"/>
                    <a:pt x="667" y="980"/>
                  </a:cubicBezTo>
                  <a:cubicBezTo>
                    <a:pt x="667" y="1006"/>
                    <a:pt x="667" y="1045"/>
                    <a:pt x="667" y="1071"/>
                  </a:cubicBezTo>
                  <a:cubicBezTo>
                    <a:pt x="679" y="1253"/>
                    <a:pt x="837" y="1401"/>
                    <a:pt x="1016" y="1401"/>
                  </a:cubicBezTo>
                  <a:cubicBezTo>
                    <a:pt x="1030" y="1401"/>
                    <a:pt x="1044" y="1400"/>
                    <a:pt x="1059" y="1398"/>
                  </a:cubicBezTo>
                  <a:lnTo>
                    <a:pt x="1516" y="484"/>
                  </a:lnTo>
                  <a:lnTo>
                    <a:pt x="10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1239100" y="1721275"/>
              <a:ext cx="32675" cy="36600"/>
            </a:xfrm>
            <a:custGeom>
              <a:rect b="b" l="l" r="r" t="t"/>
              <a:pathLst>
                <a:path extrusionOk="0" h="1464" w="1307">
                  <a:moveTo>
                    <a:pt x="379" y="1"/>
                  </a:moveTo>
                  <a:lnTo>
                    <a:pt x="0" y="275"/>
                  </a:lnTo>
                  <a:lnTo>
                    <a:pt x="980" y="1464"/>
                  </a:lnTo>
                  <a:lnTo>
                    <a:pt x="1307" y="1216"/>
                  </a:lnTo>
                  <a:lnTo>
                    <a:pt x="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1223100" y="1624275"/>
              <a:ext cx="247575" cy="492850"/>
            </a:xfrm>
            <a:custGeom>
              <a:rect b="b" l="l" r="r" t="t"/>
              <a:pathLst>
                <a:path extrusionOk="0" h="19714" w="9903">
                  <a:moveTo>
                    <a:pt x="5463" y="1"/>
                  </a:moveTo>
                  <a:cubicBezTo>
                    <a:pt x="4982" y="1"/>
                    <a:pt x="3541" y="1699"/>
                    <a:pt x="3541" y="1699"/>
                  </a:cubicBezTo>
                  <a:cubicBezTo>
                    <a:pt x="2874" y="2496"/>
                    <a:pt x="3671" y="5631"/>
                    <a:pt x="3671" y="5631"/>
                  </a:cubicBezTo>
                  <a:lnTo>
                    <a:pt x="4364" y="7839"/>
                  </a:lnTo>
                  <a:lnTo>
                    <a:pt x="0" y="15468"/>
                  </a:lnTo>
                  <a:lnTo>
                    <a:pt x="209" y="15507"/>
                  </a:lnTo>
                  <a:lnTo>
                    <a:pt x="3292" y="19714"/>
                  </a:lnTo>
                  <a:lnTo>
                    <a:pt x="5709" y="18747"/>
                  </a:lnTo>
                  <a:cubicBezTo>
                    <a:pt x="6597" y="15429"/>
                    <a:pt x="7603" y="13966"/>
                    <a:pt x="7891" y="11693"/>
                  </a:cubicBezTo>
                  <a:cubicBezTo>
                    <a:pt x="8165" y="9420"/>
                    <a:pt x="9132" y="7878"/>
                    <a:pt x="9393" y="7147"/>
                  </a:cubicBezTo>
                  <a:cubicBezTo>
                    <a:pt x="9667" y="6415"/>
                    <a:pt x="9902" y="3554"/>
                    <a:pt x="9824" y="2940"/>
                  </a:cubicBezTo>
                  <a:cubicBezTo>
                    <a:pt x="9759" y="2326"/>
                    <a:pt x="8923" y="1895"/>
                    <a:pt x="8923" y="1895"/>
                  </a:cubicBezTo>
                  <a:cubicBezTo>
                    <a:pt x="8722" y="1249"/>
                    <a:pt x="8056" y="1201"/>
                    <a:pt x="7864" y="1201"/>
                  </a:cubicBezTo>
                  <a:cubicBezTo>
                    <a:pt x="7831" y="1201"/>
                    <a:pt x="7812" y="1203"/>
                    <a:pt x="7812" y="1203"/>
                  </a:cubicBezTo>
                  <a:cubicBezTo>
                    <a:pt x="7708" y="1007"/>
                    <a:pt x="7577" y="824"/>
                    <a:pt x="7433" y="641"/>
                  </a:cubicBezTo>
                  <a:cubicBezTo>
                    <a:pt x="7311" y="487"/>
                    <a:pt x="6980" y="456"/>
                    <a:pt x="6728" y="456"/>
                  </a:cubicBezTo>
                  <a:cubicBezTo>
                    <a:pt x="6552" y="456"/>
                    <a:pt x="6415" y="471"/>
                    <a:pt x="6415" y="471"/>
                  </a:cubicBezTo>
                  <a:cubicBezTo>
                    <a:pt x="6323" y="119"/>
                    <a:pt x="5944" y="27"/>
                    <a:pt x="5474" y="1"/>
                  </a:cubicBezTo>
                  <a:cubicBezTo>
                    <a:pt x="5470" y="1"/>
                    <a:pt x="5467" y="1"/>
                    <a:pt x="54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BE9D"/>
                </a:solidFill>
              </a:endParaRPr>
            </a:p>
          </p:txBody>
        </p:sp>
        <p:sp>
          <p:nvSpPr>
            <p:cNvPr id="1428" name="Google Shape;1428;p79"/>
            <p:cNvSpPr/>
            <p:nvPr/>
          </p:nvSpPr>
          <p:spPr>
            <a:xfrm>
              <a:off x="1361900" y="1635075"/>
              <a:ext cx="20925" cy="32675"/>
            </a:xfrm>
            <a:custGeom>
              <a:rect b="b" l="l" r="r" t="t"/>
              <a:pathLst>
                <a:path extrusionOk="0" h="1307" w="837">
                  <a:moveTo>
                    <a:pt x="823" y="0"/>
                  </a:moveTo>
                  <a:cubicBezTo>
                    <a:pt x="327" y="248"/>
                    <a:pt x="13" y="745"/>
                    <a:pt x="0" y="1306"/>
                  </a:cubicBezTo>
                  <a:cubicBezTo>
                    <a:pt x="40" y="1306"/>
                    <a:pt x="92" y="954"/>
                    <a:pt x="314" y="588"/>
                  </a:cubicBezTo>
                  <a:cubicBezTo>
                    <a:pt x="536" y="222"/>
                    <a:pt x="836" y="13"/>
                    <a:pt x="82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9"/>
            <p:cNvSpPr/>
            <p:nvPr/>
          </p:nvSpPr>
          <p:spPr>
            <a:xfrm>
              <a:off x="1395850" y="1654325"/>
              <a:ext cx="21925" cy="29750"/>
            </a:xfrm>
            <a:custGeom>
              <a:rect b="b" l="l" r="r" t="t"/>
              <a:pathLst>
                <a:path extrusionOk="0" h="1190" w="877">
                  <a:moveTo>
                    <a:pt x="850" y="1"/>
                  </a:moveTo>
                  <a:lnTo>
                    <a:pt x="850" y="1"/>
                  </a:lnTo>
                  <a:cubicBezTo>
                    <a:pt x="615" y="92"/>
                    <a:pt x="406" y="262"/>
                    <a:pt x="275" y="484"/>
                  </a:cubicBezTo>
                  <a:cubicBezTo>
                    <a:pt x="27" y="824"/>
                    <a:pt x="1" y="1190"/>
                    <a:pt x="27" y="1190"/>
                  </a:cubicBezTo>
                  <a:cubicBezTo>
                    <a:pt x="119" y="955"/>
                    <a:pt x="236" y="745"/>
                    <a:pt x="354" y="536"/>
                  </a:cubicBezTo>
                  <a:cubicBezTo>
                    <a:pt x="589" y="210"/>
                    <a:pt x="876" y="27"/>
                    <a:pt x="85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1426875" y="1671000"/>
              <a:ext cx="18650" cy="26475"/>
            </a:xfrm>
            <a:custGeom>
              <a:rect b="b" l="l" r="r" t="t"/>
              <a:pathLst>
                <a:path extrusionOk="0" h="1059" w="746">
                  <a:moveTo>
                    <a:pt x="733" y="0"/>
                  </a:moveTo>
                  <a:lnTo>
                    <a:pt x="733" y="0"/>
                  </a:lnTo>
                  <a:cubicBezTo>
                    <a:pt x="341" y="235"/>
                    <a:pt x="79" y="614"/>
                    <a:pt x="1" y="1058"/>
                  </a:cubicBezTo>
                  <a:cubicBezTo>
                    <a:pt x="27" y="1058"/>
                    <a:pt x="132" y="797"/>
                    <a:pt x="328" y="510"/>
                  </a:cubicBezTo>
                  <a:cubicBezTo>
                    <a:pt x="524" y="222"/>
                    <a:pt x="746" y="26"/>
                    <a:pt x="73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1318450" y="1672625"/>
              <a:ext cx="24200" cy="6225"/>
            </a:xfrm>
            <a:custGeom>
              <a:rect b="b" l="l" r="r" t="t"/>
              <a:pathLst>
                <a:path extrusionOk="0" h="249" w="968">
                  <a:moveTo>
                    <a:pt x="520" y="1"/>
                  </a:moveTo>
                  <a:cubicBezTo>
                    <a:pt x="377" y="1"/>
                    <a:pt x="235" y="43"/>
                    <a:pt x="118" y="131"/>
                  </a:cubicBezTo>
                  <a:cubicBezTo>
                    <a:pt x="40" y="183"/>
                    <a:pt x="1" y="249"/>
                    <a:pt x="14" y="249"/>
                  </a:cubicBezTo>
                  <a:cubicBezTo>
                    <a:pt x="158" y="170"/>
                    <a:pt x="314" y="131"/>
                    <a:pt x="484" y="105"/>
                  </a:cubicBezTo>
                  <a:cubicBezTo>
                    <a:pt x="641" y="105"/>
                    <a:pt x="811" y="131"/>
                    <a:pt x="968" y="183"/>
                  </a:cubicBezTo>
                  <a:cubicBezTo>
                    <a:pt x="941" y="131"/>
                    <a:pt x="902" y="105"/>
                    <a:pt x="850" y="79"/>
                  </a:cubicBezTo>
                  <a:cubicBezTo>
                    <a:pt x="746" y="27"/>
                    <a:pt x="633" y="1"/>
                    <a:pt x="52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1364175" y="1687425"/>
              <a:ext cx="22250" cy="17225"/>
            </a:xfrm>
            <a:custGeom>
              <a:rect b="b" l="l" r="r" t="t"/>
              <a:pathLst>
                <a:path extrusionOk="0" h="689" w="890">
                  <a:moveTo>
                    <a:pt x="69" y="1"/>
                  </a:moveTo>
                  <a:cubicBezTo>
                    <a:pt x="30" y="1"/>
                    <a:pt x="8" y="7"/>
                    <a:pt x="1" y="22"/>
                  </a:cubicBezTo>
                  <a:cubicBezTo>
                    <a:pt x="1" y="49"/>
                    <a:pt x="275" y="62"/>
                    <a:pt x="510" y="258"/>
                  </a:cubicBezTo>
                  <a:cubicBezTo>
                    <a:pt x="654" y="375"/>
                    <a:pt x="772" y="519"/>
                    <a:pt x="876" y="689"/>
                  </a:cubicBezTo>
                  <a:cubicBezTo>
                    <a:pt x="889" y="676"/>
                    <a:pt x="889" y="610"/>
                    <a:pt x="837" y="506"/>
                  </a:cubicBezTo>
                  <a:cubicBezTo>
                    <a:pt x="719" y="244"/>
                    <a:pt x="471" y="49"/>
                    <a:pt x="184" y="9"/>
                  </a:cubicBezTo>
                  <a:cubicBezTo>
                    <a:pt x="135" y="4"/>
                    <a:pt x="97" y="1"/>
                    <a:pt x="69"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9"/>
            <p:cNvSpPr/>
            <p:nvPr/>
          </p:nvSpPr>
          <p:spPr>
            <a:xfrm>
              <a:off x="1400750" y="1703775"/>
              <a:ext cx="28775" cy="10375"/>
            </a:xfrm>
            <a:custGeom>
              <a:rect b="b" l="l" r="r" t="t"/>
              <a:pathLst>
                <a:path extrusionOk="0" h="415" w="1151">
                  <a:moveTo>
                    <a:pt x="371" y="1"/>
                  </a:moveTo>
                  <a:cubicBezTo>
                    <a:pt x="305" y="1"/>
                    <a:pt x="238" y="8"/>
                    <a:pt x="171" y="22"/>
                  </a:cubicBezTo>
                  <a:cubicBezTo>
                    <a:pt x="53" y="48"/>
                    <a:pt x="1" y="87"/>
                    <a:pt x="1" y="100"/>
                  </a:cubicBezTo>
                  <a:cubicBezTo>
                    <a:pt x="70" y="91"/>
                    <a:pt x="141" y="86"/>
                    <a:pt x="213" y="86"/>
                  </a:cubicBezTo>
                  <a:cubicBezTo>
                    <a:pt x="343" y="86"/>
                    <a:pt x="475" y="101"/>
                    <a:pt x="602" y="126"/>
                  </a:cubicBezTo>
                  <a:cubicBezTo>
                    <a:pt x="919" y="215"/>
                    <a:pt x="1112" y="414"/>
                    <a:pt x="1136" y="414"/>
                  </a:cubicBezTo>
                  <a:cubicBezTo>
                    <a:pt x="1136" y="414"/>
                    <a:pt x="1137" y="414"/>
                    <a:pt x="1137" y="413"/>
                  </a:cubicBezTo>
                  <a:cubicBezTo>
                    <a:pt x="1150" y="387"/>
                    <a:pt x="1124" y="322"/>
                    <a:pt x="1033" y="257"/>
                  </a:cubicBezTo>
                  <a:cubicBezTo>
                    <a:pt x="848" y="92"/>
                    <a:pt x="615" y="1"/>
                    <a:pt x="371"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260975" y="1921800"/>
              <a:ext cx="142100" cy="521750"/>
            </a:xfrm>
            <a:custGeom>
              <a:rect b="b" l="l" r="r" t="t"/>
              <a:pathLst>
                <a:path extrusionOk="0" h="20870" w="5684">
                  <a:moveTo>
                    <a:pt x="2678" y="1"/>
                  </a:moveTo>
                  <a:cubicBezTo>
                    <a:pt x="2678" y="1"/>
                    <a:pt x="0" y="15194"/>
                    <a:pt x="131" y="16631"/>
                  </a:cubicBezTo>
                  <a:cubicBezTo>
                    <a:pt x="262" y="18054"/>
                    <a:pt x="967" y="20314"/>
                    <a:pt x="2574" y="20693"/>
                  </a:cubicBezTo>
                  <a:cubicBezTo>
                    <a:pt x="3090" y="20811"/>
                    <a:pt x="3612" y="20870"/>
                    <a:pt x="4133" y="20870"/>
                  </a:cubicBezTo>
                  <a:cubicBezTo>
                    <a:pt x="4654" y="20870"/>
                    <a:pt x="5174" y="20811"/>
                    <a:pt x="5683" y="20693"/>
                  </a:cubicBezTo>
                  <a:lnTo>
                    <a:pt x="3750" y="2026"/>
                  </a:lnTo>
                  <a:lnTo>
                    <a:pt x="2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319425" y="1651700"/>
              <a:ext cx="634275" cy="941600"/>
            </a:xfrm>
            <a:custGeom>
              <a:rect b="b" l="l" r="r" t="t"/>
              <a:pathLst>
                <a:path extrusionOk="0" h="37664" w="25371">
                  <a:moveTo>
                    <a:pt x="12551" y="0"/>
                  </a:moveTo>
                  <a:cubicBezTo>
                    <a:pt x="11252" y="0"/>
                    <a:pt x="9460" y="517"/>
                    <a:pt x="8453" y="1308"/>
                  </a:cubicBezTo>
                  <a:lnTo>
                    <a:pt x="8179" y="2967"/>
                  </a:lnTo>
                  <a:cubicBezTo>
                    <a:pt x="8179" y="2967"/>
                    <a:pt x="4965" y="5253"/>
                    <a:pt x="4259" y="5919"/>
                  </a:cubicBezTo>
                  <a:cubicBezTo>
                    <a:pt x="1294" y="8715"/>
                    <a:pt x="680" y="9864"/>
                    <a:pt x="340" y="10818"/>
                  </a:cubicBezTo>
                  <a:cubicBezTo>
                    <a:pt x="1" y="11772"/>
                    <a:pt x="2391" y="33757"/>
                    <a:pt x="2391" y="33757"/>
                  </a:cubicBezTo>
                  <a:lnTo>
                    <a:pt x="2888" y="37611"/>
                  </a:lnTo>
                  <a:lnTo>
                    <a:pt x="25370" y="37663"/>
                  </a:lnTo>
                  <a:lnTo>
                    <a:pt x="25370" y="18016"/>
                  </a:lnTo>
                  <a:lnTo>
                    <a:pt x="21987" y="4195"/>
                  </a:lnTo>
                  <a:lnTo>
                    <a:pt x="19910" y="3607"/>
                  </a:lnTo>
                  <a:lnTo>
                    <a:pt x="19491" y="1961"/>
                  </a:lnTo>
                  <a:cubicBezTo>
                    <a:pt x="19491" y="1961"/>
                    <a:pt x="16905" y="54"/>
                    <a:pt x="12646" y="1"/>
                  </a:cubicBezTo>
                  <a:cubicBezTo>
                    <a:pt x="12615" y="1"/>
                    <a:pt x="12583" y="0"/>
                    <a:pt x="125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731900" y="1756300"/>
              <a:ext cx="683250" cy="546600"/>
            </a:xfrm>
            <a:custGeom>
              <a:rect b="b" l="l" r="r" t="t"/>
              <a:pathLst>
                <a:path extrusionOk="0" h="21864" w="27330">
                  <a:moveTo>
                    <a:pt x="5205" y="1"/>
                  </a:moveTo>
                  <a:cubicBezTo>
                    <a:pt x="4535" y="1"/>
                    <a:pt x="2966" y="63"/>
                    <a:pt x="2966" y="63"/>
                  </a:cubicBezTo>
                  <a:lnTo>
                    <a:pt x="1477" y="3264"/>
                  </a:lnTo>
                  <a:cubicBezTo>
                    <a:pt x="1" y="6451"/>
                    <a:pt x="3345" y="12839"/>
                    <a:pt x="3345" y="12839"/>
                  </a:cubicBezTo>
                  <a:lnTo>
                    <a:pt x="8257" y="16327"/>
                  </a:lnTo>
                  <a:cubicBezTo>
                    <a:pt x="8832" y="17058"/>
                    <a:pt x="12999" y="20429"/>
                    <a:pt x="16330" y="21696"/>
                  </a:cubicBezTo>
                  <a:cubicBezTo>
                    <a:pt x="16632" y="21811"/>
                    <a:pt x="16940" y="21864"/>
                    <a:pt x="17252" y="21864"/>
                  </a:cubicBezTo>
                  <a:cubicBezTo>
                    <a:pt x="20694" y="21864"/>
                    <a:pt x="24560" y="15439"/>
                    <a:pt x="24560" y="15439"/>
                  </a:cubicBezTo>
                  <a:cubicBezTo>
                    <a:pt x="25814" y="13375"/>
                    <a:pt x="27330" y="10475"/>
                    <a:pt x="27330" y="10475"/>
                  </a:cubicBezTo>
                  <a:cubicBezTo>
                    <a:pt x="26559" y="6725"/>
                    <a:pt x="21595" y="6124"/>
                    <a:pt x="21595" y="6124"/>
                  </a:cubicBezTo>
                  <a:lnTo>
                    <a:pt x="18303" y="10919"/>
                  </a:lnTo>
                  <a:cubicBezTo>
                    <a:pt x="17959" y="10517"/>
                    <a:pt x="17634" y="10397"/>
                    <a:pt x="17367" y="10397"/>
                  </a:cubicBezTo>
                  <a:cubicBezTo>
                    <a:pt x="16965" y="10397"/>
                    <a:pt x="16696" y="10670"/>
                    <a:pt x="16696" y="10670"/>
                  </a:cubicBezTo>
                  <a:cubicBezTo>
                    <a:pt x="16696" y="10670"/>
                    <a:pt x="12503" y="6281"/>
                    <a:pt x="10386" y="4178"/>
                  </a:cubicBezTo>
                  <a:cubicBezTo>
                    <a:pt x="8153" y="1970"/>
                    <a:pt x="6193" y="181"/>
                    <a:pt x="5488" y="11"/>
                  </a:cubicBezTo>
                  <a:cubicBezTo>
                    <a:pt x="5451" y="4"/>
                    <a:pt x="5348" y="1"/>
                    <a:pt x="5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523875" y="1715250"/>
              <a:ext cx="293300" cy="26625"/>
            </a:xfrm>
            <a:custGeom>
              <a:rect b="b" l="l" r="r" t="t"/>
              <a:pathLst>
                <a:path extrusionOk="0" h="1065" w="11732">
                  <a:moveTo>
                    <a:pt x="4118" y="0"/>
                  </a:moveTo>
                  <a:cubicBezTo>
                    <a:pt x="3316" y="0"/>
                    <a:pt x="2514" y="36"/>
                    <a:pt x="1712" y="111"/>
                  </a:cubicBezTo>
                  <a:cubicBezTo>
                    <a:pt x="1294" y="150"/>
                    <a:pt x="876" y="216"/>
                    <a:pt x="458" y="307"/>
                  </a:cubicBezTo>
                  <a:lnTo>
                    <a:pt x="118" y="386"/>
                  </a:lnTo>
                  <a:cubicBezTo>
                    <a:pt x="79" y="399"/>
                    <a:pt x="40" y="412"/>
                    <a:pt x="1" y="425"/>
                  </a:cubicBezTo>
                  <a:cubicBezTo>
                    <a:pt x="40" y="425"/>
                    <a:pt x="92" y="425"/>
                    <a:pt x="131" y="412"/>
                  </a:cubicBezTo>
                  <a:lnTo>
                    <a:pt x="458" y="346"/>
                  </a:lnTo>
                  <a:cubicBezTo>
                    <a:pt x="758" y="294"/>
                    <a:pt x="1189" y="216"/>
                    <a:pt x="1725" y="177"/>
                  </a:cubicBezTo>
                  <a:cubicBezTo>
                    <a:pt x="2440" y="123"/>
                    <a:pt x="3159" y="96"/>
                    <a:pt x="3878" y="96"/>
                  </a:cubicBezTo>
                  <a:cubicBezTo>
                    <a:pt x="4551" y="96"/>
                    <a:pt x="5223" y="119"/>
                    <a:pt x="5892" y="164"/>
                  </a:cubicBezTo>
                  <a:cubicBezTo>
                    <a:pt x="7290" y="255"/>
                    <a:pt x="8675" y="425"/>
                    <a:pt x="10046" y="673"/>
                  </a:cubicBezTo>
                  <a:cubicBezTo>
                    <a:pt x="10569" y="777"/>
                    <a:pt x="11000" y="882"/>
                    <a:pt x="11287" y="947"/>
                  </a:cubicBezTo>
                  <a:lnTo>
                    <a:pt x="11614" y="1039"/>
                  </a:lnTo>
                  <a:cubicBezTo>
                    <a:pt x="11653" y="1052"/>
                    <a:pt x="11692" y="1052"/>
                    <a:pt x="11732" y="1065"/>
                  </a:cubicBezTo>
                  <a:cubicBezTo>
                    <a:pt x="11692" y="1039"/>
                    <a:pt x="11653" y="1026"/>
                    <a:pt x="11614" y="1013"/>
                  </a:cubicBezTo>
                  <a:lnTo>
                    <a:pt x="11287" y="908"/>
                  </a:lnTo>
                  <a:cubicBezTo>
                    <a:pt x="11000" y="817"/>
                    <a:pt x="10582" y="712"/>
                    <a:pt x="10059" y="608"/>
                  </a:cubicBezTo>
                  <a:cubicBezTo>
                    <a:pt x="8688" y="333"/>
                    <a:pt x="7303" y="150"/>
                    <a:pt x="5905" y="59"/>
                  </a:cubicBezTo>
                  <a:cubicBezTo>
                    <a:pt x="5310" y="20"/>
                    <a:pt x="4714" y="0"/>
                    <a:pt x="4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591800" y="1671000"/>
              <a:ext cx="6900" cy="42150"/>
            </a:xfrm>
            <a:custGeom>
              <a:rect b="b" l="l" r="r" t="t"/>
              <a:pathLst>
                <a:path extrusionOk="0" h="1686" w="276">
                  <a:moveTo>
                    <a:pt x="27" y="0"/>
                  </a:moveTo>
                  <a:cubicBezTo>
                    <a:pt x="1" y="0"/>
                    <a:pt x="27" y="379"/>
                    <a:pt x="92" y="849"/>
                  </a:cubicBezTo>
                  <a:cubicBezTo>
                    <a:pt x="118" y="1137"/>
                    <a:pt x="171" y="1411"/>
                    <a:pt x="249" y="1685"/>
                  </a:cubicBezTo>
                  <a:cubicBezTo>
                    <a:pt x="275" y="1685"/>
                    <a:pt x="249" y="1306"/>
                    <a:pt x="184" y="836"/>
                  </a:cubicBezTo>
                  <a:cubicBezTo>
                    <a:pt x="157" y="549"/>
                    <a:pt x="105" y="261"/>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612700" y="1669025"/>
              <a:ext cx="7225" cy="42475"/>
            </a:xfrm>
            <a:custGeom>
              <a:rect b="b" l="l" r="r" t="t"/>
              <a:pathLst>
                <a:path extrusionOk="0" h="1699" w="289">
                  <a:moveTo>
                    <a:pt x="144" y="1"/>
                  </a:moveTo>
                  <a:cubicBezTo>
                    <a:pt x="1" y="562"/>
                    <a:pt x="40" y="1163"/>
                    <a:pt x="262" y="1699"/>
                  </a:cubicBezTo>
                  <a:cubicBezTo>
                    <a:pt x="288" y="1686"/>
                    <a:pt x="197" y="1320"/>
                    <a:pt x="171" y="850"/>
                  </a:cubicBezTo>
                  <a:cubicBezTo>
                    <a:pt x="131" y="393"/>
                    <a:pt x="184"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525500" y="1716950"/>
              <a:ext cx="270450" cy="19700"/>
            </a:xfrm>
            <a:custGeom>
              <a:rect b="b" l="l" r="r" t="t"/>
              <a:pathLst>
                <a:path extrusionOk="0" h="788" w="10818">
                  <a:moveTo>
                    <a:pt x="3899" y="1"/>
                  </a:moveTo>
                  <a:cubicBezTo>
                    <a:pt x="2577" y="1"/>
                    <a:pt x="1271" y="105"/>
                    <a:pt x="1" y="344"/>
                  </a:cubicBezTo>
                  <a:cubicBezTo>
                    <a:pt x="1397" y="587"/>
                    <a:pt x="2800" y="637"/>
                    <a:pt x="4216" y="637"/>
                  </a:cubicBezTo>
                  <a:cubicBezTo>
                    <a:pt x="5226" y="637"/>
                    <a:pt x="6243" y="612"/>
                    <a:pt x="7270" y="612"/>
                  </a:cubicBezTo>
                  <a:cubicBezTo>
                    <a:pt x="8439" y="612"/>
                    <a:pt x="9620" y="645"/>
                    <a:pt x="10817" y="788"/>
                  </a:cubicBezTo>
                  <a:cubicBezTo>
                    <a:pt x="8538" y="315"/>
                    <a:pt x="6195" y="1"/>
                    <a:pt x="3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321725" y="2067150"/>
              <a:ext cx="49325" cy="372650"/>
            </a:xfrm>
            <a:custGeom>
              <a:rect b="b" l="l" r="r" t="t"/>
              <a:pathLst>
                <a:path extrusionOk="0" h="14906" w="1973">
                  <a:moveTo>
                    <a:pt x="510" y="0"/>
                  </a:moveTo>
                  <a:lnTo>
                    <a:pt x="510" y="0"/>
                  </a:lnTo>
                  <a:cubicBezTo>
                    <a:pt x="235" y="5043"/>
                    <a:pt x="0" y="10281"/>
                    <a:pt x="1973" y="14905"/>
                  </a:cubicBezTo>
                  <a:lnTo>
                    <a:pt x="5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9"/>
            <p:cNvSpPr/>
            <p:nvPr/>
          </p:nvSpPr>
          <p:spPr>
            <a:xfrm>
              <a:off x="327925" y="2004750"/>
              <a:ext cx="62400" cy="568950"/>
            </a:xfrm>
            <a:custGeom>
              <a:rect b="b" l="l" r="r" t="t"/>
              <a:pathLst>
                <a:path extrusionOk="0" h="22758" w="2496">
                  <a:moveTo>
                    <a:pt x="0" y="1"/>
                  </a:moveTo>
                  <a:cubicBezTo>
                    <a:pt x="0" y="27"/>
                    <a:pt x="0" y="40"/>
                    <a:pt x="0" y="66"/>
                  </a:cubicBezTo>
                  <a:cubicBezTo>
                    <a:pt x="14" y="118"/>
                    <a:pt x="14" y="184"/>
                    <a:pt x="14" y="236"/>
                  </a:cubicBezTo>
                  <a:cubicBezTo>
                    <a:pt x="27" y="393"/>
                    <a:pt x="40" y="615"/>
                    <a:pt x="66" y="902"/>
                  </a:cubicBezTo>
                  <a:cubicBezTo>
                    <a:pt x="118" y="1490"/>
                    <a:pt x="183" y="2326"/>
                    <a:pt x="275" y="3358"/>
                  </a:cubicBezTo>
                  <a:cubicBezTo>
                    <a:pt x="458" y="5422"/>
                    <a:pt x="719" y="8270"/>
                    <a:pt x="1046" y="11418"/>
                  </a:cubicBezTo>
                  <a:cubicBezTo>
                    <a:pt x="1385" y="14554"/>
                    <a:pt x="1712" y="17401"/>
                    <a:pt x="1999" y="19452"/>
                  </a:cubicBezTo>
                  <a:cubicBezTo>
                    <a:pt x="2130" y="20484"/>
                    <a:pt x="2260" y="21307"/>
                    <a:pt x="2352" y="21882"/>
                  </a:cubicBezTo>
                  <a:cubicBezTo>
                    <a:pt x="2391" y="22156"/>
                    <a:pt x="2430" y="22365"/>
                    <a:pt x="2456" y="22535"/>
                  </a:cubicBezTo>
                  <a:lnTo>
                    <a:pt x="2483" y="22692"/>
                  </a:lnTo>
                  <a:cubicBezTo>
                    <a:pt x="2483" y="22718"/>
                    <a:pt x="2496" y="22731"/>
                    <a:pt x="2496" y="22757"/>
                  </a:cubicBezTo>
                  <a:cubicBezTo>
                    <a:pt x="2496" y="22731"/>
                    <a:pt x="2496" y="22718"/>
                    <a:pt x="2496" y="22692"/>
                  </a:cubicBezTo>
                  <a:cubicBezTo>
                    <a:pt x="2496" y="22653"/>
                    <a:pt x="2483" y="22601"/>
                    <a:pt x="2469" y="22522"/>
                  </a:cubicBezTo>
                  <a:cubicBezTo>
                    <a:pt x="2456" y="22379"/>
                    <a:pt x="2430" y="22156"/>
                    <a:pt x="2391" y="21869"/>
                  </a:cubicBezTo>
                  <a:cubicBezTo>
                    <a:pt x="2300" y="21294"/>
                    <a:pt x="2195" y="20471"/>
                    <a:pt x="2064" y="19439"/>
                  </a:cubicBezTo>
                  <a:cubicBezTo>
                    <a:pt x="1803" y="17388"/>
                    <a:pt x="1477" y="14541"/>
                    <a:pt x="1150" y="11392"/>
                  </a:cubicBezTo>
                  <a:cubicBezTo>
                    <a:pt x="823" y="8257"/>
                    <a:pt x="536" y="5409"/>
                    <a:pt x="340" y="3345"/>
                  </a:cubicBezTo>
                  <a:cubicBezTo>
                    <a:pt x="236" y="2313"/>
                    <a:pt x="157" y="1477"/>
                    <a:pt x="105" y="889"/>
                  </a:cubicBezTo>
                  <a:cubicBezTo>
                    <a:pt x="66" y="615"/>
                    <a:pt x="40" y="393"/>
                    <a:pt x="27" y="236"/>
                  </a:cubicBezTo>
                  <a:cubicBezTo>
                    <a:pt x="27" y="158"/>
                    <a:pt x="14" y="105"/>
                    <a:pt x="14" y="53"/>
                  </a:cubicBezTo>
                  <a:cubicBezTo>
                    <a:pt x="14" y="40"/>
                    <a:pt x="0"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355675" y="1941400"/>
              <a:ext cx="352750" cy="43475"/>
            </a:xfrm>
            <a:custGeom>
              <a:rect b="b" l="l" r="r" t="t"/>
              <a:pathLst>
                <a:path extrusionOk="0" h="1739" w="14110">
                  <a:moveTo>
                    <a:pt x="12019" y="1"/>
                  </a:moveTo>
                  <a:cubicBezTo>
                    <a:pt x="8649" y="40"/>
                    <a:pt x="5305" y="445"/>
                    <a:pt x="2026" y="1202"/>
                  </a:cubicBezTo>
                  <a:cubicBezTo>
                    <a:pt x="1399" y="1346"/>
                    <a:pt x="889" y="1464"/>
                    <a:pt x="536" y="1568"/>
                  </a:cubicBezTo>
                  <a:lnTo>
                    <a:pt x="145" y="1686"/>
                  </a:lnTo>
                  <a:cubicBezTo>
                    <a:pt x="92" y="1699"/>
                    <a:pt x="53" y="1712"/>
                    <a:pt x="1" y="1738"/>
                  </a:cubicBezTo>
                  <a:cubicBezTo>
                    <a:pt x="53" y="1725"/>
                    <a:pt x="105" y="1725"/>
                    <a:pt x="145" y="1712"/>
                  </a:cubicBezTo>
                  <a:lnTo>
                    <a:pt x="550" y="1607"/>
                  </a:lnTo>
                  <a:cubicBezTo>
                    <a:pt x="902" y="1529"/>
                    <a:pt x="1412" y="1411"/>
                    <a:pt x="2039" y="1268"/>
                  </a:cubicBezTo>
                  <a:cubicBezTo>
                    <a:pt x="3306" y="993"/>
                    <a:pt x="5056" y="654"/>
                    <a:pt x="7003" y="432"/>
                  </a:cubicBezTo>
                  <a:cubicBezTo>
                    <a:pt x="8949" y="197"/>
                    <a:pt x="10739" y="105"/>
                    <a:pt x="12019" y="79"/>
                  </a:cubicBezTo>
                  <a:cubicBezTo>
                    <a:pt x="12659" y="53"/>
                    <a:pt x="13195" y="53"/>
                    <a:pt x="13548" y="53"/>
                  </a:cubicBezTo>
                  <a:lnTo>
                    <a:pt x="14109" y="53"/>
                  </a:lnTo>
                  <a:cubicBezTo>
                    <a:pt x="14057" y="40"/>
                    <a:pt x="14005" y="40"/>
                    <a:pt x="13966" y="40"/>
                  </a:cubicBezTo>
                  <a:lnTo>
                    <a:pt x="13548" y="14"/>
                  </a:lnTo>
                  <a:cubicBezTo>
                    <a:pt x="13182" y="1"/>
                    <a:pt x="12672" y="1"/>
                    <a:pt x="12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491875" y="1830700"/>
              <a:ext cx="9500" cy="234825"/>
            </a:xfrm>
            <a:custGeom>
              <a:rect b="b" l="l" r="r" t="t"/>
              <a:pathLst>
                <a:path extrusionOk="0" h="9393" w="380">
                  <a:moveTo>
                    <a:pt x="353" y="0"/>
                  </a:moveTo>
                  <a:cubicBezTo>
                    <a:pt x="327" y="0"/>
                    <a:pt x="235" y="2103"/>
                    <a:pt x="144" y="4703"/>
                  </a:cubicBezTo>
                  <a:cubicBezTo>
                    <a:pt x="53" y="7290"/>
                    <a:pt x="0" y="9393"/>
                    <a:pt x="26" y="9393"/>
                  </a:cubicBezTo>
                  <a:cubicBezTo>
                    <a:pt x="53" y="9393"/>
                    <a:pt x="144" y="7303"/>
                    <a:pt x="235" y="4703"/>
                  </a:cubicBezTo>
                  <a:cubicBezTo>
                    <a:pt x="327" y="2103"/>
                    <a:pt x="379" y="0"/>
                    <a:pt x="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9"/>
            <p:cNvSpPr/>
            <p:nvPr/>
          </p:nvSpPr>
          <p:spPr>
            <a:xfrm>
              <a:off x="716225" y="1749250"/>
              <a:ext cx="114025" cy="309750"/>
            </a:xfrm>
            <a:custGeom>
              <a:rect b="b" l="l" r="r" t="t"/>
              <a:pathLst>
                <a:path extrusionOk="0" h="12390" w="4561">
                  <a:moveTo>
                    <a:pt x="4114" y="0"/>
                  </a:moveTo>
                  <a:cubicBezTo>
                    <a:pt x="4063" y="0"/>
                    <a:pt x="4011" y="2"/>
                    <a:pt x="3959" y="5"/>
                  </a:cubicBezTo>
                  <a:cubicBezTo>
                    <a:pt x="3410" y="58"/>
                    <a:pt x="2875" y="227"/>
                    <a:pt x="2405" y="528"/>
                  </a:cubicBezTo>
                  <a:cubicBezTo>
                    <a:pt x="2078" y="737"/>
                    <a:pt x="1778" y="985"/>
                    <a:pt x="1529" y="1259"/>
                  </a:cubicBezTo>
                  <a:cubicBezTo>
                    <a:pt x="1229" y="1599"/>
                    <a:pt x="981" y="1965"/>
                    <a:pt x="785" y="2357"/>
                  </a:cubicBezTo>
                  <a:cubicBezTo>
                    <a:pt x="367" y="3271"/>
                    <a:pt x="118" y="4251"/>
                    <a:pt x="53" y="5257"/>
                  </a:cubicBezTo>
                  <a:cubicBezTo>
                    <a:pt x="1" y="5779"/>
                    <a:pt x="1" y="6302"/>
                    <a:pt x="53" y="6811"/>
                  </a:cubicBezTo>
                  <a:cubicBezTo>
                    <a:pt x="105" y="7295"/>
                    <a:pt x="210" y="7778"/>
                    <a:pt x="367" y="8235"/>
                  </a:cubicBezTo>
                  <a:cubicBezTo>
                    <a:pt x="628" y="9006"/>
                    <a:pt x="981" y="9751"/>
                    <a:pt x="1399" y="10456"/>
                  </a:cubicBezTo>
                  <a:lnTo>
                    <a:pt x="2235" y="11880"/>
                  </a:lnTo>
                  <a:cubicBezTo>
                    <a:pt x="2326" y="12037"/>
                    <a:pt x="2405" y="12167"/>
                    <a:pt x="2457" y="12259"/>
                  </a:cubicBezTo>
                  <a:cubicBezTo>
                    <a:pt x="2483" y="12311"/>
                    <a:pt x="2509" y="12350"/>
                    <a:pt x="2535" y="12389"/>
                  </a:cubicBezTo>
                  <a:cubicBezTo>
                    <a:pt x="2522" y="12337"/>
                    <a:pt x="2496" y="12298"/>
                    <a:pt x="2470" y="12246"/>
                  </a:cubicBezTo>
                  <a:lnTo>
                    <a:pt x="2261" y="11854"/>
                  </a:lnTo>
                  <a:lnTo>
                    <a:pt x="1464" y="10417"/>
                  </a:lnTo>
                  <a:cubicBezTo>
                    <a:pt x="1059" y="9711"/>
                    <a:pt x="719" y="8967"/>
                    <a:pt x="445" y="8196"/>
                  </a:cubicBezTo>
                  <a:cubicBezTo>
                    <a:pt x="301" y="7739"/>
                    <a:pt x="197" y="7269"/>
                    <a:pt x="145" y="6798"/>
                  </a:cubicBezTo>
                  <a:cubicBezTo>
                    <a:pt x="105" y="6289"/>
                    <a:pt x="105" y="5779"/>
                    <a:pt x="145" y="5270"/>
                  </a:cubicBezTo>
                  <a:cubicBezTo>
                    <a:pt x="223" y="4277"/>
                    <a:pt x="458" y="3297"/>
                    <a:pt x="876" y="2396"/>
                  </a:cubicBezTo>
                  <a:cubicBezTo>
                    <a:pt x="1059" y="2004"/>
                    <a:pt x="1307" y="1638"/>
                    <a:pt x="1582" y="1312"/>
                  </a:cubicBezTo>
                  <a:cubicBezTo>
                    <a:pt x="1830" y="1037"/>
                    <a:pt x="2130" y="789"/>
                    <a:pt x="2444" y="580"/>
                  </a:cubicBezTo>
                  <a:cubicBezTo>
                    <a:pt x="2901" y="280"/>
                    <a:pt x="3424" y="97"/>
                    <a:pt x="3959" y="45"/>
                  </a:cubicBezTo>
                  <a:cubicBezTo>
                    <a:pt x="4064" y="38"/>
                    <a:pt x="4165" y="35"/>
                    <a:pt x="4264" y="35"/>
                  </a:cubicBezTo>
                  <a:cubicBezTo>
                    <a:pt x="4364" y="35"/>
                    <a:pt x="4462" y="38"/>
                    <a:pt x="4560" y="45"/>
                  </a:cubicBezTo>
                  <a:cubicBezTo>
                    <a:pt x="4413" y="15"/>
                    <a:pt x="4266" y="0"/>
                    <a:pt x="4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362875" y="1943700"/>
              <a:ext cx="310925" cy="74475"/>
            </a:xfrm>
            <a:custGeom>
              <a:rect b="b" l="l" r="r" t="t"/>
              <a:pathLst>
                <a:path extrusionOk="0" h="2979" w="12437">
                  <a:moveTo>
                    <a:pt x="11387" y="0"/>
                  </a:moveTo>
                  <a:cubicBezTo>
                    <a:pt x="7544" y="0"/>
                    <a:pt x="3712" y="525"/>
                    <a:pt x="0" y="1555"/>
                  </a:cubicBezTo>
                  <a:lnTo>
                    <a:pt x="79" y="1620"/>
                  </a:lnTo>
                  <a:cubicBezTo>
                    <a:pt x="1503" y="1555"/>
                    <a:pt x="2913" y="1359"/>
                    <a:pt x="4311" y="1058"/>
                  </a:cubicBezTo>
                  <a:lnTo>
                    <a:pt x="4311" y="1058"/>
                  </a:lnTo>
                  <a:cubicBezTo>
                    <a:pt x="4141" y="1685"/>
                    <a:pt x="4063" y="2312"/>
                    <a:pt x="4076" y="2952"/>
                  </a:cubicBezTo>
                  <a:cubicBezTo>
                    <a:pt x="4507" y="2456"/>
                    <a:pt x="4834" y="1868"/>
                    <a:pt x="5017" y="1228"/>
                  </a:cubicBezTo>
                  <a:cubicBezTo>
                    <a:pt x="5108" y="1933"/>
                    <a:pt x="5500" y="2560"/>
                    <a:pt x="6075" y="2979"/>
                  </a:cubicBezTo>
                  <a:cubicBezTo>
                    <a:pt x="6218" y="2338"/>
                    <a:pt x="6245" y="1698"/>
                    <a:pt x="6166" y="1045"/>
                  </a:cubicBezTo>
                  <a:cubicBezTo>
                    <a:pt x="8269" y="797"/>
                    <a:pt x="10360" y="457"/>
                    <a:pt x="12437" y="13"/>
                  </a:cubicBezTo>
                  <a:cubicBezTo>
                    <a:pt x="12087" y="4"/>
                    <a:pt x="11737" y="0"/>
                    <a:pt x="1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818775" y="2080525"/>
              <a:ext cx="221775" cy="165600"/>
            </a:xfrm>
            <a:custGeom>
              <a:rect b="b" l="l" r="r" t="t"/>
              <a:pathLst>
                <a:path extrusionOk="0" h="6624" w="8871">
                  <a:moveTo>
                    <a:pt x="1" y="1"/>
                  </a:moveTo>
                  <a:cubicBezTo>
                    <a:pt x="27" y="27"/>
                    <a:pt x="53" y="53"/>
                    <a:pt x="79" y="79"/>
                  </a:cubicBezTo>
                  <a:lnTo>
                    <a:pt x="327" y="288"/>
                  </a:lnTo>
                  <a:cubicBezTo>
                    <a:pt x="549" y="458"/>
                    <a:pt x="863" y="719"/>
                    <a:pt x="1255" y="1033"/>
                  </a:cubicBezTo>
                  <a:cubicBezTo>
                    <a:pt x="2039" y="1647"/>
                    <a:pt x="3136" y="2496"/>
                    <a:pt x="4364" y="3410"/>
                  </a:cubicBezTo>
                  <a:cubicBezTo>
                    <a:pt x="5579" y="4325"/>
                    <a:pt x="6715" y="5135"/>
                    <a:pt x="7525" y="5709"/>
                  </a:cubicBezTo>
                  <a:cubicBezTo>
                    <a:pt x="7943" y="5997"/>
                    <a:pt x="8283" y="6219"/>
                    <a:pt x="8505" y="6389"/>
                  </a:cubicBezTo>
                  <a:lnTo>
                    <a:pt x="8779" y="6572"/>
                  </a:lnTo>
                  <a:cubicBezTo>
                    <a:pt x="8806" y="6598"/>
                    <a:pt x="8845" y="6611"/>
                    <a:pt x="8871" y="6624"/>
                  </a:cubicBezTo>
                  <a:cubicBezTo>
                    <a:pt x="8845" y="6598"/>
                    <a:pt x="8819" y="6572"/>
                    <a:pt x="8793" y="6558"/>
                  </a:cubicBezTo>
                  <a:lnTo>
                    <a:pt x="8531" y="6363"/>
                  </a:lnTo>
                  <a:lnTo>
                    <a:pt x="7565" y="5670"/>
                  </a:lnTo>
                  <a:cubicBezTo>
                    <a:pt x="6755" y="5069"/>
                    <a:pt x="5644" y="4259"/>
                    <a:pt x="4416" y="3345"/>
                  </a:cubicBezTo>
                  <a:cubicBezTo>
                    <a:pt x="3188" y="2430"/>
                    <a:pt x="2091" y="1594"/>
                    <a:pt x="1294" y="980"/>
                  </a:cubicBezTo>
                  <a:lnTo>
                    <a:pt x="354" y="262"/>
                  </a:lnTo>
                  <a:lnTo>
                    <a:pt x="92" y="66"/>
                  </a:lnTo>
                  <a:cubicBezTo>
                    <a:pt x="66" y="40"/>
                    <a:pt x="27" y="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1145375" y="2018150"/>
              <a:ext cx="33325" cy="102900"/>
            </a:xfrm>
            <a:custGeom>
              <a:rect b="b" l="l" r="r" t="t"/>
              <a:pathLst>
                <a:path extrusionOk="0" h="4116" w="1333">
                  <a:moveTo>
                    <a:pt x="13" y="1"/>
                  </a:moveTo>
                  <a:cubicBezTo>
                    <a:pt x="0" y="1"/>
                    <a:pt x="157" y="210"/>
                    <a:pt x="353" y="549"/>
                  </a:cubicBezTo>
                  <a:cubicBezTo>
                    <a:pt x="876" y="1438"/>
                    <a:pt x="1189" y="2443"/>
                    <a:pt x="1267" y="3462"/>
                  </a:cubicBezTo>
                  <a:cubicBezTo>
                    <a:pt x="1294" y="3867"/>
                    <a:pt x="1280" y="4116"/>
                    <a:pt x="1294" y="4116"/>
                  </a:cubicBezTo>
                  <a:cubicBezTo>
                    <a:pt x="1307" y="4050"/>
                    <a:pt x="1320" y="3998"/>
                    <a:pt x="1320" y="3933"/>
                  </a:cubicBezTo>
                  <a:cubicBezTo>
                    <a:pt x="1333" y="3776"/>
                    <a:pt x="1333" y="3619"/>
                    <a:pt x="1320" y="3462"/>
                  </a:cubicBezTo>
                  <a:cubicBezTo>
                    <a:pt x="1280" y="2417"/>
                    <a:pt x="967" y="1398"/>
                    <a:pt x="405" y="510"/>
                  </a:cubicBezTo>
                  <a:cubicBezTo>
                    <a:pt x="314" y="379"/>
                    <a:pt x="235" y="249"/>
                    <a:pt x="131" y="131"/>
                  </a:cubicBezTo>
                  <a:cubicBezTo>
                    <a:pt x="105" y="79"/>
                    <a:pt x="66" y="40"/>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1193050" y="2027300"/>
              <a:ext cx="15050" cy="84275"/>
            </a:xfrm>
            <a:custGeom>
              <a:rect b="b" l="l" r="r" t="t"/>
              <a:pathLst>
                <a:path extrusionOk="0" h="3371" w="602">
                  <a:moveTo>
                    <a:pt x="14" y="0"/>
                  </a:moveTo>
                  <a:cubicBezTo>
                    <a:pt x="1" y="0"/>
                    <a:pt x="79" y="183"/>
                    <a:pt x="170" y="484"/>
                  </a:cubicBezTo>
                  <a:cubicBezTo>
                    <a:pt x="288" y="862"/>
                    <a:pt x="366" y="1267"/>
                    <a:pt x="419" y="1659"/>
                  </a:cubicBezTo>
                  <a:cubicBezTo>
                    <a:pt x="471" y="2064"/>
                    <a:pt x="471" y="2469"/>
                    <a:pt x="445" y="2874"/>
                  </a:cubicBezTo>
                  <a:cubicBezTo>
                    <a:pt x="419" y="3044"/>
                    <a:pt x="406" y="3214"/>
                    <a:pt x="406" y="3371"/>
                  </a:cubicBezTo>
                  <a:cubicBezTo>
                    <a:pt x="419" y="3331"/>
                    <a:pt x="432" y="3292"/>
                    <a:pt x="445" y="3240"/>
                  </a:cubicBezTo>
                  <a:cubicBezTo>
                    <a:pt x="458" y="3162"/>
                    <a:pt x="484" y="3031"/>
                    <a:pt x="497" y="2874"/>
                  </a:cubicBezTo>
                  <a:cubicBezTo>
                    <a:pt x="601" y="2064"/>
                    <a:pt x="497" y="1228"/>
                    <a:pt x="223" y="458"/>
                  </a:cubicBezTo>
                  <a:cubicBezTo>
                    <a:pt x="183" y="340"/>
                    <a:pt x="131" y="235"/>
                    <a:pt x="79" y="118"/>
                  </a:cubicBezTo>
                  <a:cubicBezTo>
                    <a:pt x="66" y="79"/>
                    <a:pt x="40" y="39"/>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1253475" y="1940750"/>
              <a:ext cx="141575" cy="118325"/>
            </a:xfrm>
            <a:custGeom>
              <a:rect b="b" l="l" r="r" t="t"/>
              <a:pathLst>
                <a:path extrusionOk="0" h="4733" w="5663">
                  <a:moveTo>
                    <a:pt x="0" y="0"/>
                  </a:moveTo>
                  <a:cubicBezTo>
                    <a:pt x="0" y="0"/>
                    <a:pt x="26" y="14"/>
                    <a:pt x="66" y="40"/>
                  </a:cubicBezTo>
                  <a:cubicBezTo>
                    <a:pt x="118" y="53"/>
                    <a:pt x="183" y="92"/>
                    <a:pt x="262" y="144"/>
                  </a:cubicBezTo>
                  <a:cubicBezTo>
                    <a:pt x="301" y="157"/>
                    <a:pt x="353" y="196"/>
                    <a:pt x="405" y="223"/>
                  </a:cubicBezTo>
                  <a:lnTo>
                    <a:pt x="562" y="314"/>
                  </a:lnTo>
                  <a:cubicBezTo>
                    <a:pt x="627" y="353"/>
                    <a:pt x="680" y="392"/>
                    <a:pt x="745" y="432"/>
                  </a:cubicBezTo>
                  <a:cubicBezTo>
                    <a:pt x="823" y="471"/>
                    <a:pt x="902" y="510"/>
                    <a:pt x="980" y="536"/>
                  </a:cubicBezTo>
                  <a:lnTo>
                    <a:pt x="1503" y="758"/>
                  </a:lnTo>
                  <a:cubicBezTo>
                    <a:pt x="1685" y="837"/>
                    <a:pt x="1881" y="941"/>
                    <a:pt x="2090" y="1046"/>
                  </a:cubicBezTo>
                  <a:lnTo>
                    <a:pt x="2744" y="1359"/>
                  </a:lnTo>
                  <a:cubicBezTo>
                    <a:pt x="2966" y="1477"/>
                    <a:pt x="3188" y="1607"/>
                    <a:pt x="3397" y="1764"/>
                  </a:cubicBezTo>
                  <a:cubicBezTo>
                    <a:pt x="3606" y="1908"/>
                    <a:pt x="3802" y="2065"/>
                    <a:pt x="3998" y="2234"/>
                  </a:cubicBezTo>
                  <a:cubicBezTo>
                    <a:pt x="4181" y="2378"/>
                    <a:pt x="4350" y="2548"/>
                    <a:pt x="4507" y="2731"/>
                  </a:cubicBezTo>
                  <a:cubicBezTo>
                    <a:pt x="4768" y="3044"/>
                    <a:pt x="4951" y="3397"/>
                    <a:pt x="5069" y="3789"/>
                  </a:cubicBezTo>
                  <a:cubicBezTo>
                    <a:pt x="5108" y="3946"/>
                    <a:pt x="5173" y="4089"/>
                    <a:pt x="5265" y="4220"/>
                  </a:cubicBezTo>
                  <a:cubicBezTo>
                    <a:pt x="5343" y="4338"/>
                    <a:pt x="5448" y="4403"/>
                    <a:pt x="5500" y="4481"/>
                  </a:cubicBezTo>
                  <a:cubicBezTo>
                    <a:pt x="5513" y="4520"/>
                    <a:pt x="5526" y="4573"/>
                    <a:pt x="5552" y="4599"/>
                  </a:cubicBezTo>
                  <a:cubicBezTo>
                    <a:pt x="5565" y="4625"/>
                    <a:pt x="5591" y="4651"/>
                    <a:pt x="5618" y="4677"/>
                  </a:cubicBezTo>
                  <a:cubicBezTo>
                    <a:pt x="5631" y="4690"/>
                    <a:pt x="5644" y="4703"/>
                    <a:pt x="5657" y="4729"/>
                  </a:cubicBezTo>
                  <a:cubicBezTo>
                    <a:pt x="5657" y="4731"/>
                    <a:pt x="5657" y="4732"/>
                    <a:pt x="5657" y="4732"/>
                  </a:cubicBezTo>
                  <a:cubicBezTo>
                    <a:pt x="5659" y="4732"/>
                    <a:pt x="5663" y="4698"/>
                    <a:pt x="5618" y="4664"/>
                  </a:cubicBezTo>
                  <a:cubicBezTo>
                    <a:pt x="5605" y="4651"/>
                    <a:pt x="5578" y="4625"/>
                    <a:pt x="5565" y="4599"/>
                  </a:cubicBezTo>
                  <a:cubicBezTo>
                    <a:pt x="5552" y="4560"/>
                    <a:pt x="5539" y="4520"/>
                    <a:pt x="5526" y="4481"/>
                  </a:cubicBezTo>
                  <a:cubicBezTo>
                    <a:pt x="5474" y="4377"/>
                    <a:pt x="5369" y="4311"/>
                    <a:pt x="5304" y="4194"/>
                  </a:cubicBezTo>
                  <a:cubicBezTo>
                    <a:pt x="5226" y="4063"/>
                    <a:pt x="5160" y="3920"/>
                    <a:pt x="5121" y="3776"/>
                  </a:cubicBezTo>
                  <a:cubicBezTo>
                    <a:pt x="5017" y="3371"/>
                    <a:pt x="4821" y="3005"/>
                    <a:pt x="4559" y="2692"/>
                  </a:cubicBezTo>
                  <a:cubicBezTo>
                    <a:pt x="4403" y="2496"/>
                    <a:pt x="4233" y="2326"/>
                    <a:pt x="4063" y="2169"/>
                  </a:cubicBezTo>
                  <a:cubicBezTo>
                    <a:pt x="3867" y="1986"/>
                    <a:pt x="3658" y="1829"/>
                    <a:pt x="3436" y="1686"/>
                  </a:cubicBezTo>
                  <a:cubicBezTo>
                    <a:pt x="3227" y="1542"/>
                    <a:pt x="3005" y="1398"/>
                    <a:pt x="2783" y="1281"/>
                  </a:cubicBezTo>
                  <a:lnTo>
                    <a:pt x="2130" y="967"/>
                  </a:lnTo>
                  <a:cubicBezTo>
                    <a:pt x="1921" y="876"/>
                    <a:pt x="1725" y="771"/>
                    <a:pt x="1529" y="693"/>
                  </a:cubicBezTo>
                  <a:lnTo>
                    <a:pt x="1006" y="484"/>
                  </a:lnTo>
                  <a:cubicBezTo>
                    <a:pt x="928" y="445"/>
                    <a:pt x="849" y="419"/>
                    <a:pt x="784" y="392"/>
                  </a:cubicBezTo>
                  <a:cubicBezTo>
                    <a:pt x="719" y="353"/>
                    <a:pt x="653" y="301"/>
                    <a:pt x="588" y="275"/>
                  </a:cubicBezTo>
                  <a:cubicBezTo>
                    <a:pt x="484" y="223"/>
                    <a:pt x="379" y="170"/>
                    <a:pt x="288" y="105"/>
                  </a:cubicBezTo>
                  <a:cubicBezTo>
                    <a:pt x="209" y="79"/>
                    <a:pt x="144" y="40"/>
                    <a:pt x="79" y="27"/>
                  </a:cubicBezTo>
                  <a:cubicBezTo>
                    <a:pt x="53" y="14"/>
                    <a:pt x="26"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870050" y="2122325"/>
              <a:ext cx="2000" cy="461500"/>
            </a:xfrm>
            <a:custGeom>
              <a:rect b="b" l="l" r="r" t="t"/>
              <a:pathLst>
                <a:path extrusionOk="0" h="18460" w="80">
                  <a:moveTo>
                    <a:pt x="40" y="1"/>
                  </a:moveTo>
                  <a:cubicBezTo>
                    <a:pt x="14" y="1"/>
                    <a:pt x="1" y="4142"/>
                    <a:pt x="1" y="9237"/>
                  </a:cubicBezTo>
                  <a:cubicBezTo>
                    <a:pt x="1" y="14331"/>
                    <a:pt x="14" y="18459"/>
                    <a:pt x="40" y="18459"/>
                  </a:cubicBezTo>
                  <a:cubicBezTo>
                    <a:pt x="66" y="18459"/>
                    <a:pt x="79" y="14331"/>
                    <a:pt x="79" y="9237"/>
                  </a:cubicBezTo>
                  <a:cubicBezTo>
                    <a:pt x="79" y="4142"/>
                    <a:pt x="66"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logo with a plane and a globe&#10;&#10;Description automatically generated" id="1452" name="Google Shape;1452;p79"/>
          <p:cNvPicPr preferRelativeResize="0"/>
          <p:nvPr/>
        </p:nvPicPr>
        <p:blipFill>
          <a:blip r:embed="rId3">
            <a:alphaModFix/>
          </a:blip>
          <a:stretch>
            <a:fillRect/>
          </a:stretch>
        </p:blipFill>
        <p:spPr>
          <a:xfrm>
            <a:off x="1762550" y="1819852"/>
            <a:ext cx="1495151" cy="12329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80"/>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58" name="Google Shape;1458;p80"/>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Individual Presentation</a:t>
            </a:r>
            <a:endParaRPr/>
          </a:p>
        </p:txBody>
      </p:sp>
      <p:sp>
        <p:nvSpPr>
          <p:cNvPr id="1459" name="Google Shape;1459;p80"/>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460" name="Google Shape;1460;p80"/>
          <p:cNvGrpSpPr/>
          <p:nvPr/>
        </p:nvGrpSpPr>
        <p:grpSpPr>
          <a:xfrm>
            <a:off x="-640600" y="1389751"/>
            <a:ext cx="4482703" cy="6005173"/>
            <a:chOff x="3554925" y="1032850"/>
            <a:chExt cx="1590175" cy="2130325"/>
          </a:xfrm>
        </p:grpSpPr>
        <p:sp>
          <p:nvSpPr>
            <p:cNvPr id="1461" name="Google Shape;1461;p80"/>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0"/>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0"/>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0"/>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0"/>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0"/>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0"/>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0"/>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0"/>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0"/>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0"/>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0"/>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0"/>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0"/>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0"/>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0"/>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0"/>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0"/>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0"/>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0"/>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0"/>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0"/>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0"/>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0"/>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0"/>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0"/>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0"/>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0"/>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0"/>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0"/>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0"/>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0"/>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0"/>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0"/>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0"/>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0"/>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0"/>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0"/>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0"/>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0"/>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0"/>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0"/>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0"/>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0"/>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80"/>
          <p:cNvGrpSpPr/>
          <p:nvPr/>
        </p:nvGrpSpPr>
        <p:grpSpPr>
          <a:xfrm rot="-497935">
            <a:off x="1052223" y="579949"/>
            <a:ext cx="625347" cy="894703"/>
            <a:chOff x="2381175" y="4061600"/>
            <a:chExt cx="360900" cy="516350"/>
          </a:xfrm>
        </p:grpSpPr>
        <p:sp>
          <p:nvSpPr>
            <p:cNvPr id="1564" name="Google Shape;1564;p80"/>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80"/>
          <p:cNvGrpSpPr/>
          <p:nvPr/>
        </p:nvGrpSpPr>
        <p:grpSpPr>
          <a:xfrm flipH="1">
            <a:off x="3842111" y="743592"/>
            <a:ext cx="1018767" cy="837885"/>
            <a:chOff x="748250" y="3297050"/>
            <a:chExt cx="917725" cy="723625"/>
          </a:xfrm>
        </p:grpSpPr>
        <p:sp>
          <p:nvSpPr>
            <p:cNvPr id="1569" name="Google Shape;1569;p8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81"/>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79" name="Google Shape;1579;p81"/>
          <p:cNvSpPr txBox="1"/>
          <p:nvPr>
            <p:ph idx="4294967295"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Jaden Ang</a:t>
            </a:r>
            <a:endParaRPr/>
          </a:p>
        </p:txBody>
      </p:sp>
      <p:pic>
        <p:nvPicPr>
          <p:cNvPr descr="A person posing for the camera&#10;&#10;Description automatically generated" id="1580" name="Google Shape;1580;p81"/>
          <p:cNvPicPr preferRelativeResize="0"/>
          <p:nvPr/>
        </p:nvPicPr>
        <p:blipFill>
          <a:blip r:embed="rId3">
            <a:alphaModFix/>
          </a:blip>
          <a:stretch>
            <a:fillRect/>
          </a:stretch>
        </p:blipFill>
        <p:spPr>
          <a:xfrm>
            <a:off x="1084050" y="1546225"/>
            <a:ext cx="2398800" cy="2354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pic>
        <p:nvPicPr>
          <p:cNvPr id="1585" name="Google Shape;1585;p82"/>
          <p:cNvPicPr preferRelativeResize="0"/>
          <p:nvPr/>
        </p:nvPicPr>
        <p:blipFill>
          <a:blip r:embed="rId3">
            <a:alphaModFix/>
          </a:blip>
          <a:stretch>
            <a:fillRect/>
          </a:stretch>
        </p:blipFill>
        <p:spPr>
          <a:xfrm>
            <a:off x="2629200" y="1337025"/>
            <a:ext cx="6188876" cy="3474550"/>
          </a:xfrm>
          <a:prstGeom prst="rect">
            <a:avLst/>
          </a:prstGeom>
          <a:noFill/>
          <a:ln>
            <a:noFill/>
          </a:ln>
        </p:spPr>
      </p:pic>
      <p:sp>
        <p:nvSpPr>
          <p:cNvPr id="1586" name="Google Shape;1586;p8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Dashboard</a:t>
            </a:r>
            <a:endParaRPr/>
          </a:p>
        </p:txBody>
      </p:sp>
      <p:sp>
        <p:nvSpPr>
          <p:cNvPr id="1587" name="Google Shape;1587;p82"/>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588" name="Google Shape;1588;p82"/>
          <p:cNvSpPr txBox="1"/>
          <p:nvPr/>
        </p:nvSpPr>
        <p:spPr>
          <a:xfrm>
            <a:off x="238925" y="2263150"/>
            <a:ext cx="22059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Monitor NWT Employee’s performance throughout the years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Allow NWT to potentially reward top performing employees, as well as identify areas of organizational improvements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graphicFrame>
        <p:nvGraphicFramePr>
          <p:cNvPr id="408" name="Google Shape;408;p29"/>
          <p:cNvGraphicFramePr/>
          <p:nvPr/>
        </p:nvGraphicFramePr>
        <p:xfrm>
          <a:off x="422825" y="1346100"/>
          <a:ext cx="3000000" cy="3000000"/>
        </p:xfrm>
        <a:graphic>
          <a:graphicData uri="http://schemas.openxmlformats.org/drawingml/2006/table">
            <a:tbl>
              <a:tblPr>
                <a:noFill/>
                <a:tableStyleId>{BC5939F7-526F-43A6-B322-DFE1D376F065}</a:tableStyleId>
              </a:tblPr>
              <a:tblGrid>
                <a:gridCol w="2241650"/>
                <a:gridCol w="1910300"/>
                <a:gridCol w="4361800"/>
              </a:tblGrid>
              <a:tr h="1318500">
                <a:tc>
                  <a:txBody>
                    <a:bodyPr/>
                    <a:lstStyle/>
                    <a:p>
                      <a:pPr indent="0" lvl="0" marL="0" marR="0" rtl="0" algn="ctr">
                        <a:lnSpc>
                          <a:spcPct val="100000"/>
                        </a:lnSpc>
                        <a:spcBef>
                          <a:spcPts val="0"/>
                        </a:spcBef>
                        <a:spcAft>
                          <a:spcPts val="0"/>
                        </a:spcAft>
                        <a:buNone/>
                      </a:pPr>
                      <a:r>
                        <a:rPr b="1" lang="en"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t/>
                      </a:r>
                      <a:endParaRPr b="1" u="sng">
                        <a:solidFill>
                          <a:schemeClr val="lt2"/>
                        </a:solidFill>
                        <a:latin typeface="Sarabun"/>
                        <a:ea typeface="Sarabun"/>
                        <a:cs typeface="Sarabun"/>
                        <a:sym typeface="Sarabun"/>
                      </a:endParaRPr>
                    </a:p>
                    <a:p>
                      <a:pPr indent="0" lvl="0" marL="0" rtl="0" algn="l">
                        <a:spcBef>
                          <a:spcPts val="0"/>
                        </a:spcBef>
                        <a:spcAft>
                          <a:spcPts val="0"/>
                        </a:spcAft>
                        <a:buNone/>
                      </a:pPr>
                      <a:r>
                        <a:rPr b="1" lang="en"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r>
              <a:tr h="969700">
                <a:tc>
                  <a:txBody>
                    <a:bodyPr/>
                    <a:lstStyle/>
                    <a:p>
                      <a:pPr indent="-342900" lvl="0" marL="457200" rtl="0" algn="ctr">
                        <a:spcBef>
                          <a:spcPts val="0"/>
                        </a:spcBef>
                        <a:spcAft>
                          <a:spcPts val="0"/>
                        </a:spcAft>
                        <a:buSzPts val="1800"/>
                        <a:buAutoNum type="arabicParenR"/>
                      </a:pPr>
                      <a:r>
                        <a:rPr lang="en" sz="1800">
                          <a:latin typeface="Sarabun"/>
                          <a:ea typeface="Sarabun"/>
                          <a:cs typeface="Sarabun"/>
                          <a:sym typeface="Sarabun"/>
                        </a:rPr>
                        <a:t>Reduce load on operational system</a:t>
                      </a:r>
                      <a:endParaRPr sz="18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rowSpan="2">
                  <a:txBody>
                    <a:bodyPr/>
                    <a:lstStyle/>
                    <a:p>
                      <a:pPr indent="0" lvl="0" marL="0" rtl="0" algn="ctr">
                        <a:spcBef>
                          <a:spcPts val="0"/>
                        </a:spcBef>
                        <a:spcAft>
                          <a:spcPts val="0"/>
                        </a:spcAft>
                        <a:buNone/>
                      </a:pPr>
                      <a:r>
                        <a:rPr lang="en" sz="1800">
                          <a:latin typeface="Sarabun"/>
                          <a:ea typeface="Sarabun"/>
                          <a:cs typeface="Sarabun"/>
                          <a:sym typeface="Sarabun"/>
                        </a:rPr>
                        <a:t>Moving from the current OLTP system to the OLAP system in snowflake</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Sarabun"/>
                          <a:ea typeface="Sarabun"/>
                          <a:cs typeface="Sarabun"/>
                          <a:sym typeface="Sarabun"/>
                        </a:rPr>
                        <a:t>Snowflake's architecture separates compute and storage, which typically reduces the load on operational systems.</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r h="969700">
                <a:tc>
                  <a:txBody>
                    <a:bodyPr/>
                    <a:lstStyle/>
                    <a:p>
                      <a:pPr indent="0" lvl="0" marL="0" rtl="0" algn="l">
                        <a:spcBef>
                          <a:spcPts val="0"/>
                        </a:spcBef>
                        <a:spcAft>
                          <a:spcPts val="0"/>
                        </a:spcAft>
                        <a:buNone/>
                      </a:pPr>
                      <a:r>
                        <a:rPr lang="en" sz="1800">
                          <a:latin typeface="Sarabun"/>
                          <a:ea typeface="Sarabun"/>
                          <a:cs typeface="Sarabun"/>
                          <a:sym typeface="Sarabun"/>
                        </a:rPr>
                        <a:t> 2)  Improve reporting speed   </a:t>
                      </a:r>
                      <a:endParaRPr sz="1200">
                        <a:solidFill>
                          <a:schemeClr val="dk1"/>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vMerge="1"/>
                <a:tc>
                  <a:txBody>
                    <a:bodyPr/>
                    <a:lstStyle/>
                    <a:p>
                      <a:pPr indent="0" lvl="0" marL="0" rtl="0" algn="l">
                        <a:spcBef>
                          <a:spcPts val="0"/>
                        </a:spcBef>
                        <a:spcAft>
                          <a:spcPts val="0"/>
                        </a:spcAft>
                        <a:buNone/>
                      </a:pPr>
                      <a:r>
                        <a:rPr lang="en" sz="1800">
                          <a:latin typeface="Sarabun"/>
                          <a:ea typeface="Sarabun"/>
                          <a:cs typeface="Sarabun"/>
                          <a:sym typeface="Sarabun"/>
                        </a:rPr>
                        <a:t>OLAP is optimized for reporting</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83"/>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594" name="Google Shape;1594;p83"/>
          <p:cNvPicPr preferRelativeResize="0"/>
          <p:nvPr/>
        </p:nvPicPr>
        <p:blipFill>
          <a:blip r:embed="rId3">
            <a:alphaModFix/>
          </a:blip>
          <a:stretch>
            <a:fillRect/>
          </a:stretch>
        </p:blipFill>
        <p:spPr>
          <a:xfrm>
            <a:off x="3114000" y="1126298"/>
            <a:ext cx="2916000" cy="1747500"/>
          </a:xfrm>
          <a:prstGeom prst="roundRect">
            <a:avLst>
              <a:gd fmla="val 6797" name="adj"/>
            </a:avLst>
          </a:prstGeom>
          <a:noFill/>
          <a:ln>
            <a:noFill/>
          </a:ln>
        </p:spPr>
      </p:pic>
      <p:pic>
        <p:nvPicPr>
          <p:cNvPr id="1595" name="Google Shape;1595;p83"/>
          <p:cNvPicPr preferRelativeResize="0"/>
          <p:nvPr/>
        </p:nvPicPr>
        <p:blipFill>
          <a:blip r:embed="rId4">
            <a:alphaModFix/>
          </a:blip>
          <a:stretch>
            <a:fillRect/>
          </a:stretch>
        </p:blipFill>
        <p:spPr>
          <a:xfrm>
            <a:off x="6716750" y="718875"/>
            <a:ext cx="2276700" cy="1365900"/>
          </a:xfrm>
          <a:prstGeom prst="roundRect">
            <a:avLst>
              <a:gd fmla="val 8266" name="adj"/>
            </a:avLst>
          </a:prstGeom>
          <a:noFill/>
          <a:ln>
            <a:noFill/>
          </a:ln>
        </p:spPr>
      </p:pic>
      <p:pic>
        <p:nvPicPr>
          <p:cNvPr id="1596" name="Google Shape;1596;p83"/>
          <p:cNvPicPr preferRelativeResize="0"/>
          <p:nvPr/>
        </p:nvPicPr>
        <p:blipFill>
          <a:blip r:embed="rId5">
            <a:alphaModFix/>
          </a:blip>
          <a:stretch>
            <a:fillRect/>
          </a:stretch>
        </p:blipFill>
        <p:spPr>
          <a:xfrm>
            <a:off x="6716750" y="2646966"/>
            <a:ext cx="2276700" cy="2039100"/>
          </a:xfrm>
          <a:prstGeom prst="roundRect">
            <a:avLst>
              <a:gd fmla="val 5434" name="adj"/>
            </a:avLst>
          </a:prstGeom>
          <a:noFill/>
          <a:ln>
            <a:noFill/>
          </a:ln>
        </p:spPr>
      </p:pic>
      <p:pic>
        <p:nvPicPr>
          <p:cNvPr id="1597" name="Google Shape;1597;p83"/>
          <p:cNvPicPr preferRelativeResize="0"/>
          <p:nvPr/>
        </p:nvPicPr>
        <p:blipFill>
          <a:blip r:embed="rId6">
            <a:alphaModFix/>
          </a:blip>
          <a:stretch>
            <a:fillRect/>
          </a:stretch>
        </p:blipFill>
        <p:spPr>
          <a:xfrm>
            <a:off x="1612450" y="3721675"/>
            <a:ext cx="2415600" cy="1257900"/>
          </a:xfrm>
          <a:prstGeom prst="roundRect">
            <a:avLst>
              <a:gd fmla="val 6287" name="adj"/>
            </a:avLst>
          </a:prstGeom>
          <a:noFill/>
          <a:ln>
            <a:noFill/>
          </a:ln>
        </p:spPr>
      </p:pic>
      <p:pic>
        <p:nvPicPr>
          <p:cNvPr id="1598" name="Google Shape;1598;p83"/>
          <p:cNvPicPr preferRelativeResize="0"/>
          <p:nvPr/>
        </p:nvPicPr>
        <p:blipFill>
          <a:blip r:embed="rId7">
            <a:alphaModFix/>
          </a:blip>
          <a:stretch>
            <a:fillRect/>
          </a:stretch>
        </p:blipFill>
        <p:spPr>
          <a:xfrm>
            <a:off x="4262125" y="3492225"/>
            <a:ext cx="2220600" cy="1487400"/>
          </a:xfrm>
          <a:prstGeom prst="roundRect">
            <a:avLst>
              <a:gd fmla="val 6381" name="adj"/>
            </a:avLst>
          </a:prstGeom>
          <a:noFill/>
          <a:ln>
            <a:noFill/>
          </a:ln>
        </p:spPr>
      </p:pic>
      <p:pic>
        <p:nvPicPr>
          <p:cNvPr id="1599" name="Google Shape;1599;p83"/>
          <p:cNvPicPr preferRelativeResize="0"/>
          <p:nvPr/>
        </p:nvPicPr>
        <p:blipFill>
          <a:blip r:embed="rId8">
            <a:alphaModFix/>
          </a:blip>
          <a:stretch>
            <a:fillRect/>
          </a:stretch>
        </p:blipFill>
        <p:spPr>
          <a:xfrm>
            <a:off x="76599" y="189709"/>
            <a:ext cx="2220600" cy="1485000"/>
          </a:xfrm>
          <a:prstGeom prst="roundRect">
            <a:avLst>
              <a:gd fmla="val 8333" name="adj"/>
            </a:avLst>
          </a:prstGeom>
          <a:noFill/>
          <a:ln>
            <a:noFill/>
          </a:ln>
        </p:spPr>
      </p:pic>
      <p:pic>
        <p:nvPicPr>
          <p:cNvPr id="1600" name="Google Shape;1600;p83"/>
          <p:cNvPicPr preferRelativeResize="0"/>
          <p:nvPr/>
        </p:nvPicPr>
        <p:blipFill>
          <a:blip r:embed="rId9">
            <a:alphaModFix/>
          </a:blip>
          <a:stretch>
            <a:fillRect/>
          </a:stretch>
        </p:blipFill>
        <p:spPr>
          <a:xfrm>
            <a:off x="105850" y="1761013"/>
            <a:ext cx="2220600" cy="1824600"/>
          </a:xfrm>
          <a:prstGeom prst="roundRect">
            <a:avLst>
              <a:gd fmla="val 7626" name="adj"/>
            </a:avLst>
          </a:prstGeom>
          <a:noFill/>
          <a:ln>
            <a:noFill/>
          </a:ln>
        </p:spPr>
      </p:pic>
      <p:sp>
        <p:nvSpPr>
          <p:cNvPr id="1601" name="Google Shape;1601;p83"/>
          <p:cNvSpPr/>
          <p:nvPr/>
        </p:nvSpPr>
        <p:spPr>
          <a:xfrm rot="4890941">
            <a:off x="5020244" y="3027165"/>
            <a:ext cx="329405" cy="277219"/>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02" name="Google Shape;1602;p83"/>
          <p:cNvSpPr/>
          <p:nvPr/>
        </p:nvSpPr>
        <p:spPr>
          <a:xfrm rot="6456278">
            <a:off x="3286507" y="3116947"/>
            <a:ext cx="360063" cy="277327"/>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03" name="Google Shape;1603;p83"/>
          <p:cNvSpPr/>
          <p:nvPr/>
        </p:nvSpPr>
        <p:spPr>
          <a:xfrm rot="5400000">
            <a:off x="7678409" y="2227269"/>
            <a:ext cx="3534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04" name="Google Shape;1604;p83"/>
          <p:cNvSpPr/>
          <p:nvPr/>
        </p:nvSpPr>
        <p:spPr>
          <a:xfrm rot="-1156385">
            <a:off x="6182054" y="1342184"/>
            <a:ext cx="382645" cy="27714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05" name="Google Shape;1605;p83"/>
          <p:cNvSpPr/>
          <p:nvPr/>
        </p:nvSpPr>
        <p:spPr>
          <a:xfrm rot="10800000">
            <a:off x="2503925" y="236977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06" name="Google Shape;1606;p83"/>
          <p:cNvSpPr/>
          <p:nvPr/>
        </p:nvSpPr>
        <p:spPr>
          <a:xfrm rot="-8970506">
            <a:off x="2488730" y="1263242"/>
            <a:ext cx="368340" cy="277168"/>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84"/>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a:t>
            </a:r>
            <a:endParaRPr/>
          </a:p>
        </p:txBody>
      </p:sp>
      <p:pic>
        <p:nvPicPr>
          <p:cNvPr id="1612" name="Google Shape;1612;p84"/>
          <p:cNvPicPr preferRelativeResize="0"/>
          <p:nvPr/>
        </p:nvPicPr>
        <p:blipFill>
          <a:blip r:embed="rId3">
            <a:alphaModFix/>
          </a:blip>
          <a:stretch>
            <a:fillRect/>
          </a:stretch>
        </p:blipFill>
        <p:spPr>
          <a:xfrm>
            <a:off x="6838391" y="1592500"/>
            <a:ext cx="2213400" cy="2434500"/>
          </a:xfrm>
          <a:prstGeom prst="roundRect">
            <a:avLst>
              <a:gd fmla="val 6364" name="adj"/>
            </a:avLst>
          </a:prstGeom>
          <a:noFill/>
          <a:ln>
            <a:noFill/>
          </a:ln>
        </p:spPr>
      </p:pic>
      <p:pic>
        <p:nvPicPr>
          <p:cNvPr id="1613" name="Google Shape;1613;p84"/>
          <p:cNvPicPr preferRelativeResize="0"/>
          <p:nvPr/>
        </p:nvPicPr>
        <p:blipFill>
          <a:blip r:embed="rId4">
            <a:alphaModFix/>
          </a:blip>
          <a:stretch>
            <a:fillRect/>
          </a:stretch>
        </p:blipFill>
        <p:spPr>
          <a:xfrm>
            <a:off x="376450" y="1864900"/>
            <a:ext cx="3628800" cy="1889700"/>
          </a:xfrm>
          <a:prstGeom prst="roundRect">
            <a:avLst>
              <a:gd fmla="val 6287" name="adj"/>
            </a:avLst>
          </a:prstGeom>
          <a:noFill/>
          <a:ln>
            <a:noFill/>
          </a:ln>
        </p:spPr>
      </p:pic>
      <p:pic>
        <p:nvPicPr>
          <p:cNvPr id="1614" name="Google Shape;1614;p84"/>
          <p:cNvPicPr preferRelativeResize="0"/>
          <p:nvPr/>
        </p:nvPicPr>
        <p:blipFill>
          <a:blip r:embed="rId5">
            <a:alphaModFix/>
          </a:blip>
          <a:stretch>
            <a:fillRect/>
          </a:stretch>
        </p:blipFill>
        <p:spPr>
          <a:xfrm>
            <a:off x="4674350" y="1592500"/>
            <a:ext cx="2114700" cy="2434500"/>
          </a:xfrm>
          <a:prstGeom prst="roundRect">
            <a:avLst>
              <a:gd fmla="val 7709" name="adj"/>
            </a:avLst>
          </a:prstGeom>
          <a:noFill/>
          <a:ln>
            <a:noFill/>
          </a:ln>
        </p:spPr>
      </p:pic>
      <p:sp>
        <p:nvSpPr>
          <p:cNvPr id="1615" name="Google Shape;1615;p84"/>
          <p:cNvSpPr/>
          <p:nvPr/>
        </p:nvSpPr>
        <p:spPr>
          <a:xfrm>
            <a:off x="4156200" y="267115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85"/>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pic>
        <p:nvPicPr>
          <p:cNvPr id="1621" name="Google Shape;1621;p85"/>
          <p:cNvPicPr preferRelativeResize="0"/>
          <p:nvPr/>
        </p:nvPicPr>
        <p:blipFill>
          <a:blip r:embed="rId3">
            <a:alphaModFix/>
          </a:blip>
          <a:stretch>
            <a:fillRect/>
          </a:stretch>
        </p:blipFill>
        <p:spPr>
          <a:xfrm>
            <a:off x="4411400" y="1541775"/>
            <a:ext cx="4591800" cy="2871600"/>
          </a:xfrm>
          <a:prstGeom prst="roundRect">
            <a:avLst>
              <a:gd fmla="val 7443" name="adj"/>
            </a:avLst>
          </a:prstGeom>
          <a:noFill/>
          <a:ln>
            <a:noFill/>
          </a:ln>
        </p:spPr>
      </p:pic>
      <p:pic>
        <p:nvPicPr>
          <p:cNvPr id="1622" name="Google Shape;1622;p85"/>
          <p:cNvPicPr preferRelativeResize="0"/>
          <p:nvPr/>
        </p:nvPicPr>
        <p:blipFill>
          <a:blip r:embed="rId4">
            <a:alphaModFix/>
          </a:blip>
          <a:stretch>
            <a:fillRect/>
          </a:stretch>
        </p:blipFill>
        <p:spPr>
          <a:xfrm>
            <a:off x="240375" y="1881674"/>
            <a:ext cx="3277500" cy="2191800"/>
          </a:xfrm>
          <a:prstGeom prst="roundRect">
            <a:avLst>
              <a:gd fmla="val 8333" name="adj"/>
            </a:avLst>
          </a:prstGeom>
          <a:noFill/>
          <a:ln>
            <a:noFill/>
          </a:ln>
        </p:spPr>
      </p:pic>
      <p:sp>
        <p:nvSpPr>
          <p:cNvPr id="1623" name="Google Shape;1623;p85"/>
          <p:cNvSpPr/>
          <p:nvPr/>
        </p:nvSpPr>
        <p:spPr>
          <a:xfrm>
            <a:off x="3781038" y="283897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86"/>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pic>
        <p:nvPicPr>
          <p:cNvPr id="1629" name="Google Shape;1629;p86"/>
          <p:cNvPicPr preferRelativeResize="0"/>
          <p:nvPr/>
        </p:nvPicPr>
        <p:blipFill>
          <a:blip r:embed="rId3">
            <a:alphaModFix/>
          </a:blip>
          <a:stretch>
            <a:fillRect/>
          </a:stretch>
        </p:blipFill>
        <p:spPr>
          <a:xfrm>
            <a:off x="4103325" y="1552400"/>
            <a:ext cx="4773300" cy="2817900"/>
          </a:xfrm>
          <a:prstGeom prst="roundRect">
            <a:avLst>
              <a:gd fmla="val 4673" name="adj"/>
            </a:avLst>
          </a:prstGeom>
          <a:noFill/>
          <a:ln>
            <a:noFill/>
          </a:ln>
        </p:spPr>
      </p:pic>
      <p:pic>
        <p:nvPicPr>
          <p:cNvPr id="1630" name="Google Shape;1630;p86"/>
          <p:cNvPicPr preferRelativeResize="0"/>
          <p:nvPr/>
        </p:nvPicPr>
        <p:blipFill>
          <a:blip r:embed="rId4">
            <a:alphaModFix/>
          </a:blip>
          <a:stretch>
            <a:fillRect/>
          </a:stretch>
        </p:blipFill>
        <p:spPr>
          <a:xfrm>
            <a:off x="270675" y="1978100"/>
            <a:ext cx="2935800" cy="1966500"/>
          </a:xfrm>
          <a:prstGeom prst="roundRect">
            <a:avLst>
              <a:gd fmla="val 6381" name="adj"/>
            </a:avLst>
          </a:prstGeom>
          <a:noFill/>
          <a:ln>
            <a:noFill/>
          </a:ln>
        </p:spPr>
      </p:pic>
      <p:sp>
        <p:nvSpPr>
          <p:cNvPr id="1631" name="Google Shape;1631;p86"/>
          <p:cNvSpPr/>
          <p:nvPr/>
        </p:nvSpPr>
        <p:spPr>
          <a:xfrm>
            <a:off x="3471300" y="282275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87"/>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pic>
        <p:nvPicPr>
          <p:cNvPr id="1637" name="Google Shape;1637;p87"/>
          <p:cNvPicPr preferRelativeResize="0"/>
          <p:nvPr/>
        </p:nvPicPr>
        <p:blipFill>
          <a:blip r:embed="rId3">
            <a:alphaModFix/>
          </a:blip>
          <a:stretch>
            <a:fillRect/>
          </a:stretch>
        </p:blipFill>
        <p:spPr>
          <a:xfrm>
            <a:off x="4118425" y="1473150"/>
            <a:ext cx="4614000" cy="3083100"/>
          </a:xfrm>
          <a:prstGeom prst="roundRect">
            <a:avLst>
              <a:gd fmla="val 5523" name="adj"/>
            </a:avLst>
          </a:prstGeom>
          <a:noFill/>
          <a:ln>
            <a:noFill/>
          </a:ln>
        </p:spPr>
      </p:pic>
      <p:pic>
        <p:nvPicPr>
          <p:cNvPr id="1638" name="Google Shape;1638;p87"/>
          <p:cNvPicPr preferRelativeResize="0"/>
          <p:nvPr/>
        </p:nvPicPr>
        <p:blipFill>
          <a:blip r:embed="rId4">
            <a:alphaModFix/>
          </a:blip>
          <a:stretch>
            <a:fillRect/>
          </a:stretch>
        </p:blipFill>
        <p:spPr>
          <a:xfrm>
            <a:off x="423475" y="1796702"/>
            <a:ext cx="2719800" cy="2436000"/>
          </a:xfrm>
          <a:prstGeom prst="roundRect">
            <a:avLst>
              <a:gd fmla="val 5434" name="adj"/>
            </a:avLst>
          </a:prstGeom>
          <a:noFill/>
          <a:ln>
            <a:noFill/>
          </a:ln>
        </p:spPr>
      </p:pic>
      <p:sp>
        <p:nvSpPr>
          <p:cNvPr id="1639" name="Google Shape;1639;p87"/>
          <p:cNvSpPr/>
          <p:nvPr/>
        </p:nvSpPr>
        <p:spPr>
          <a:xfrm>
            <a:off x="3447250" y="287610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8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pic>
        <p:nvPicPr>
          <p:cNvPr id="1645" name="Google Shape;1645;p88"/>
          <p:cNvPicPr preferRelativeResize="0"/>
          <p:nvPr/>
        </p:nvPicPr>
        <p:blipFill rotWithShape="1">
          <a:blip r:embed="rId3">
            <a:alphaModFix/>
          </a:blip>
          <a:srcRect b="0" l="1068" r="0" t="0"/>
          <a:stretch/>
        </p:blipFill>
        <p:spPr>
          <a:xfrm>
            <a:off x="4918000" y="1107193"/>
            <a:ext cx="3065100" cy="1949100"/>
          </a:xfrm>
          <a:prstGeom prst="roundRect">
            <a:avLst>
              <a:gd fmla="val 8028" name="adj"/>
            </a:avLst>
          </a:prstGeom>
          <a:noFill/>
          <a:ln>
            <a:noFill/>
          </a:ln>
        </p:spPr>
      </p:pic>
      <p:pic>
        <p:nvPicPr>
          <p:cNvPr id="1646" name="Google Shape;1646;p88"/>
          <p:cNvPicPr preferRelativeResize="0"/>
          <p:nvPr/>
        </p:nvPicPr>
        <p:blipFill>
          <a:blip r:embed="rId4">
            <a:alphaModFix/>
          </a:blip>
          <a:stretch>
            <a:fillRect/>
          </a:stretch>
        </p:blipFill>
        <p:spPr>
          <a:xfrm>
            <a:off x="4918001" y="3145775"/>
            <a:ext cx="3065100" cy="1912200"/>
          </a:xfrm>
          <a:prstGeom prst="roundRect">
            <a:avLst>
              <a:gd fmla="val 6373" name="adj"/>
            </a:avLst>
          </a:prstGeom>
          <a:noFill/>
          <a:ln>
            <a:noFill/>
          </a:ln>
        </p:spPr>
      </p:pic>
      <p:pic>
        <p:nvPicPr>
          <p:cNvPr id="1647" name="Google Shape;1647;p88"/>
          <p:cNvPicPr preferRelativeResize="0"/>
          <p:nvPr/>
        </p:nvPicPr>
        <p:blipFill>
          <a:blip r:embed="rId5">
            <a:alphaModFix/>
          </a:blip>
          <a:stretch>
            <a:fillRect/>
          </a:stretch>
        </p:blipFill>
        <p:spPr>
          <a:xfrm>
            <a:off x="609675" y="1668925"/>
            <a:ext cx="2760300" cy="2268000"/>
          </a:xfrm>
          <a:prstGeom prst="roundRect">
            <a:avLst>
              <a:gd fmla="val 7626" name="adj"/>
            </a:avLst>
          </a:prstGeom>
          <a:noFill/>
          <a:ln>
            <a:noFill/>
          </a:ln>
        </p:spPr>
      </p:pic>
      <p:sp>
        <p:nvSpPr>
          <p:cNvPr id="1648" name="Google Shape;1648;p88"/>
          <p:cNvSpPr/>
          <p:nvPr/>
        </p:nvSpPr>
        <p:spPr>
          <a:xfrm>
            <a:off x="3960388" y="266432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89"/>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54" name="Google Shape;1654;p89"/>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Ryan Ma</a:t>
            </a:r>
            <a:endParaRPr/>
          </a:p>
        </p:txBody>
      </p:sp>
      <p:pic>
        <p:nvPicPr>
          <p:cNvPr descr="A person wearing glasses and smiling&#10;&#10;Description automatically generated" id="1655" name="Google Shape;1655;p89"/>
          <p:cNvPicPr preferRelativeResize="0"/>
          <p:nvPr/>
        </p:nvPicPr>
        <p:blipFill>
          <a:blip r:embed="rId3">
            <a:alphaModFix/>
          </a:blip>
          <a:stretch>
            <a:fillRect/>
          </a:stretch>
        </p:blipFill>
        <p:spPr>
          <a:xfrm>
            <a:off x="1239763" y="1665924"/>
            <a:ext cx="2087375" cy="2115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9" name="Shape 1659"/>
        <p:cNvGrpSpPr/>
        <p:nvPr/>
      </p:nvGrpSpPr>
      <p:grpSpPr>
        <a:xfrm>
          <a:off x="0" y="0"/>
          <a:ext cx="0" cy="0"/>
          <a:chOff x="0" y="0"/>
          <a:chExt cx="0" cy="0"/>
        </a:xfrm>
      </p:grpSpPr>
      <p:sp>
        <p:nvSpPr>
          <p:cNvPr id="1660" name="Google Shape;1660;p90"/>
          <p:cNvSpPr txBox="1"/>
          <p:nvPr>
            <p:ph type="title"/>
          </p:nvPr>
        </p:nvSpPr>
        <p:spPr>
          <a:xfrm>
            <a:off x="1024800" y="349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661" name="Google Shape;1661;p90"/>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62" name="Google Shape;1662;p90"/>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663" name="Google Shape;1663;p90"/>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664" name="Google Shape;1664;p90"/>
          <p:cNvGrpSpPr/>
          <p:nvPr/>
        </p:nvGrpSpPr>
        <p:grpSpPr>
          <a:xfrm>
            <a:off x="-2078139" y="1893286"/>
            <a:ext cx="354586" cy="353888"/>
            <a:chOff x="-31094350" y="3194000"/>
            <a:chExt cx="292225" cy="291650"/>
          </a:xfrm>
        </p:grpSpPr>
        <p:sp>
          <p:nvSpPr>
            <p:cNvPr id="1665" name="Google Shape;1665;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90"/>
          <p:cNvGrpSpPr/>
          <p:nvPr/>
        </p:nvGrpSpPr>
        <p:grpSpPr>
          <a:xfrm>
            <a:off x="-5636112" y="1887526"/>
            <a:ext cx="304000" cy="356205"/>
            <a:chOff x="-49375900" y="3550975"/>
            <a:chExt cx="256800" cy="300900"/>
          </a:xfrm>
        </p:grpSpPr>
        <p:sp>
          <p:nvSpPr>
            <p:cNvPr id="1674" name="Google Shape;1674;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90"/>
          <p:cNvSpPr txBox="1"/>
          <p:nvPr>
            <p:ph idx="4" type="subTitle"/>
          </p:nvPr>
        </p:nvSpPr>
        <p:spPr>
          <a:xfrm>
            <a:off x="1793364" y="676294"/>
            <a:ext cx="6277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1 - Identifying Reporting Needs</a:t>
            </a:r>
            <a:endParaRPr>
              <a:latin typeface="Figtree"/>
              <a:ea typeface="Figtree"/>
              <a:cs typeface="Figtree"/>
              <a:sym typeface="Figtree"/>
            </a:endParaRPr>
          </a:p>
        </p:txBody>
      </p:sp>
      <p:pic>
        <p:nvPicPr>
          <p:cNvPr id="1686" name="Google Shape;1686;p90"/>
          <p:cNvPicPr preferRelativeResize="0"/>
          <p:nvPr/>
        </p:nvPicPr>
        <p:blipFill>
          <a:blip r:embed="rId3">
            <a:alphaModFix/>
          </a:blip>
          <a:stretch>
            <a:fillRect/>
          </a:stretch>
        </p:blipFill>
        <p:spPr>
          <a:xfrm>
            <a:off x="207535" y="1811615"/>
            <a:ext cx="2235875" cy="1645150"/>
          </a:xfrm>
          <a:prstGeom prst="rect">
            <a:avLst/>
          </a:prstGeom>
          <a:noFill/>
          <a:ln>
            <a:noFill/>
          </a:ln>
        </p:spPr>
      </p:pic>
      <p:pic>
        <p:nvPicPr>
          <p:cNvPr id="1687" name="Google Shape;1687;p90"/>
          <p:cNvPicPr preferRelativeResize="0"/>
          <p:nvPr/>
        </p:nvPicPr>
        <p:blipFill>
          <a:blip r:embed="rId4">
            <a:alphaModFix/>
          </a:blip>
          <a:stretch>
            <a:fillRect/>
          </a:stretch>
        </p:blipFill>
        <p:spPr>
          <a:xfrm>
            <a:off x="2578000" y="1843185"/>
            <a:ext cx="2528825" cy="1582025"/>
          </a:xfrm>
          <a:prstGeom prst="rect">
            <a:avLst/>
          </a:prstGeom>
          <a:noFill/>
          <a:ln>
            <a:noFill/>
          </a:ln>
        </p:spPr>
      </p:pic>
      <p:pic>
        <p:nvPicPr>
          <p:cNvPr id="1688" name="Google Shape;1688;p90"/>
          <p:cNvPicPr preferRelativeResize="0"/>
          <p:nvPr/>
        </p:nvPicPr>
        <p:blipFill>
          <a:blip r:embed="rId5">
            <a:alphaModFix/>
          </a:blip>
          <a:stretch>
            <a:fillRect/>
          </a:stretch>
        </p:blipFill>
        <p:spPr>
          <a:xfrm>
            <a:off x="2577998" y="3540300"/>
            <a:ext cx="2528839" cy="1413175"/>
          </a:xfrm>
          <a:prstGeom prst="rect">
            <a:avLst/>
          </a:prstGeom>
          <a:noFill/>
          <a:ln>
            <a:noFill/>
          </a:ln>
        </p:spPr>
      </p:pic>
      <p:pic>
        <p:nvPicPr>
          <p:cNvPr id="1689" name="Google Shape;1689;p90"/>
          <p:cNvPicPr preferRelativeResize="0"/>
          <p:nvPr/>
        </p:nvPicPr>
        <p:blipFill>
          <a:blip r:embed="rId6">
            <a:alphaModFix/>
          </a:blip>
          <a:stretch>
            <a:fillRect/>
          </a:stretch>
        </p:blipFill>
        <p:spPr>
          <a:xfrm>
            <a:off x="207531" y="3540312"/>
            <a:ext cx="2235875" cy="1413179"/>
          </a:xfrm>
          <a:prstGeom prst="rect">
            <a:avLst/>
          </a:prstGeom>
          <a:noFill/>
          <a:ln>
            <a:noFill/>
          </a:ln>
        </p:spPr>
      </p:pic>
      <p:pic>
        <p:nvPicPr>
          <p:cNvPr id="1690" name="Google Shape;1690;p90"/>
          <p:cNvPicPr preferRelativeResize="0"/>
          <p:nvPr/>
        </p:nvPicPr>
        <p:blipFill>
          <a:blip r:embed="rId7">
            <a:alphaModFix/>
          </a:blip>
          <a:stretch>
            <a:fillRect/>
          </a:stretch>
        </p:blipFill>
        <p:spPr>
          <a:xfrm>
            <a:off x="6122300" y="1811625"/>
            <a:ext cx="1948275" cy="1029775"/>
          </a:xfrm>
          <a:prstGeom prst="rect">
            <a:avLst/>
          </a:prstGeom>
          <a:noFill/>
          <a:ln>
            <a:noFill/>
          </a:ln>
        </p:spPr>
      </p:pic>
      <p:cxnSp>
        <p:nvCxnSpPr>
          <p:cNvPr id="1691" name="Google Shape;1691;p90"/>
          <p:cNvCxnSpPr/>
          <p:nvPr/>
        </p:nvCxnSpPr>
        <p:spPr>
          <a:xfrm>
            <a:off x="5290257" y="1541477"/>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692" name="Google Shape;1692;p90"/>
          <p:cNvSpPr txBox="1"/>
          <p:nvPr>
            <p:ph idx="4" type="subTitle"/>
          </p:nvPr>
        </p:nvSpPr>
        <p:spPr>
          <a:xfrm>
            <a:off x="1623917" y="1320772"/>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693" name="Google Shape;1693;p90"/>
          <p:cNvSpPr txBox="1"/>
          <p:nvPr>
            <p:ph idx="4" type="subTitle"/>
          </p:nvPr>
        </p:nvSpPr>
        <p:spPr>
          <a:xfrm>
            <a:off x="5381475" y="1340027"/>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694" name="Google Shape;1694;p90"/>
          <p:cNvPicPr preferRelativeResize="0"/>
          <p:nvPr/>
        </p:nvPicPr>
        <p:blipFill>
          <a:blip r:embed="rId8">
            <a:alphaModFix/>
          </a:blip>
          <a:stretch>
            <a:fillRect/>
          </a:stretch>
        </p:blipFill>
        <p:spPr>
          <a:xfrm>
            <a:off x="6122300" y="2926849"/>
            <a:ext cx="1948275" cy="1029775"/>
          </a:xfrm>
          <a:prstGeom prst="rect">
            <a:avLst/>
          </a:prstGeom>
          <a:noFill/>
          <a:ln>
            <a:noFill/>
          </a:ln>
        </p:spPr>
      </p:pic>
      <p:pic>
        <p:nvPicPr>
          <p:cNvPr id="1695" name="Google Shape;1695;p90"/>
          <p:cNvPicPr preferRelativeResize="0"/>
          <p:nvPr/>
        </p:nvPicPr>
        <p:blipFill>
          <a:blip r:embed="rId9">
            <a:alphaModFix/>
          </a:blip>
          <a:stretch>
            <a:fillRect/>
          </a:stretch>
        </p:blipFill>
        <p:spPr>
          <a:xfrm>
            <a:off x="6122300" y="4042075"/>
            <a:ext cx="1948275" cy="10297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9" name="Shape 1699"/>
        <p:cNvGrpSpPr/>
        <p:nvPr/>
      </p:nvGrpSpPr>
      <p:grpSpPr>
        <a:xfrm>
          <a:off x="0" y="0"/>
          <a:ext cx="0" cy="0"/>
          <a:chOff x="0" y="0"/>
          <a:chExt cx="0" cy="0"/>
        </a:xfrm>
      </p:grpSpPr>
      <p:sp>
        <p:nvSpPr>
          <p:cNvPr id="1700" name="Google Shape;1700;p91"/>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701" name="Google Shape;1701;p91"/>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702" name="Google Shape;1702;p91"/>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703" name="Google Shape;1703;p91"/>
          <p:cNvGrpSpPr/>
          <p:nvPr/>
        </p:nvGrpSpPr>
        <p:grpSpPr>
          <a:xfrm>
            <a:off x="-5636112" y="1887526"/>
            <a:ext cx="304000" cy="356205"/>
            <a:chOff x="-49375900" y="3550975"/>
            <a:chExt cx="256800" cy="300900"/>
          </a:xfrm>
        </p:grpSpPr>
        <p:sp>
          <p:nvSpPr>
            <p:cNvPr id="1704" name="Google Shape;1704;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5" name="Google Shape;1715;p91"/>
          <p:cNvSpPr txBox="1"/>
          <p:nvPr>
            <p:ph type="title"/>
          </p:nvPr>
        </p:nvSpPr>
        <p:spPr>
          <a:xfrm>
            <a:off x="1024800" y="-3499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716" name="Google Shape;1716;p91"/>
          <p:cNvSpPr txBox="1"/>
          <p:nvPr>
            <p:ph idx="4" type="subTitle"/>
          </p:nvPr>
        </p:nvSpPr>
        <p:spPr>
          <a:xfrm>
            <a:off x="196972" y="637800"/>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2 - </a:t>
            </a:r>
            <a:r>
              <a:rPr lang="en">
                <a:latin typeface="Figtree"/>
                <a:ea typeface="Figtree"/>
                <a:cs typeface="Figtree"/>
                <a:sym typeface="Figtree"/>
              </a:rPr>
              <a:t>Table creation, Environment Setup, Data Loading (</a:t>
            </a:r>
            <a:r>
              <a:rPr lang="en" u="sng">
                <a:solidFill>
                  <a:srgbClr val="FF0000"/>
                </a:solidFill>
                <a:latin typeface="Figtree"/>
                <a:ea typeface="Figtree"/>
                <a:cs typeface="Figtree"/>
                <a:sym typeface="Figtree"/>
              </a:rPr>
              <a:t>EL</a:t>
            </a:r>
            <a:r>
              <a:rPr lang="en">
                <a:latin typeface="Figtree"/>
                <a:ea typeface="Figtree"/>
                <a:cs typeface="Figtree"/>
                <a:sym typeface="Figtree"/>
              </a:rPr>
              <a:t>T)</a:t>
            </a:r>
            <a:endParaRPr>
              <a:latin typeface="Figtree"/>
              <a:ea typeface="Figtree"/>
              <a:cs typeface="Figtree"/>
              <a:sym typeface="Figtree"/>
            </a:endParaRPr>
          </a:p>
        </p:txBody>
      </p:sp>
      <p:pic>
        <p:nvPicPr>
          <p:cNvPr id="1717" name="Google Shape;1717;p91"/>
          <p:cNvPicPr preferRelativeResize="0"/>
          <p:nvPr/>
        </p:nvPicPr>
        <p:blipFill>
          <a:blip r:embed="rId3">
            <a:alphaModFix/>
          </a:blip>
          <a:stretch>
            <a:fillRect/>
          </a:stretch>
        </p:blipFill>
        <p:spPr>
          <a:xfrm>
            <a:off x="749604" y="3359775"/>
            <a:ext cx="2246867" cy="1515625"/>
          </a:xfrm>
          <a:prstGeom prst="rect">
            <a:avLst/>
          </a:prstGeom>
          <a:noFill/>
          <a:ln>
            <a:noFill/>
          </a:ln>
        </p:spPr>
      </p:pic>
      <p:pic>
        <p:nvPicPr>
          <p:cNvPr id="1718" name="Google Shape;1718;p91"/>
          <p:cNvPicPr preferRelativeResize="0"/>
          <p:nvPr/>
        </p:nvPicPr>
        <p:blipFill>
          <a:blip r:embed="rId4">
            <a:alphaModFix/>
          </a:blip>
          <a:stretch>
            <a:fillRect/>
          </a:stretch>
        </p:blipFill>
        <p:spPr>
          <a:xfrm>
            <a:off x="759225" y="1626050"/>
            <a:ext cx="2215150" cy="1574404"/>
          </a:xfrm>
          <a:prstGeom prst="rect">
            <a:avLst/>
          </a:prstGeom>
          <a:noFill/>
          <a:ln>
            <a:noFill/>
          </a:ln>
        </p:spPr>
      </p:pic>
      <p:pic>
        <p:nvPicPr>
          <p:cNvPr id="1719" name="Google Shape;1719;p91"/>
          <p:cNvPicPr preferRelativeResize="0"/>
          <p:nvPr/>
        </p:nvPicPr>
        <p:blipFill>
          <a:blip r:embed="rId5">
            <a:alphaModFix/>
          </a:blip>
          <a:stretch>
            <a:fillRect/>
          </a:stretch>
        </p:blipFill>
        <p:spPr>
          <a:xfrm>
            <a:off x="6385725" y="1610850"/>
            <a:ext cx="2246875" cy="1515625"/>
          </a:xfrm>
          <a:prstGeom prst="rect">
            <a:avLst/>
          </a:prstGeom>
          <a:noFill/>
          <a:ln>
            <a:noFill/>
          </a:ln>
        </p:spPr>
      </p:pic>
      <p:pic>
        <p:nvPicPr>
          <p:cNvPr id="1720" name="Google Shape;1720;p91"/>
          <p:cNvPicPr preferRelativeResize="0"/>
          <p:nvPr/>
        </p:nvPicPr>
        <p:blipFill>
          <a:blip r:embed="rId6">
            <a:alphaModFix/>
          </a:blip>
          <a:stretch>
            <a:fillRect/>
          </a:stretch>
        </p:blipFill>
        <p:spPr>
          <a:xfrm>
            <a:off x="4112275" y="1610854"/>
            <a:ext cx="2097225" cy="1515625"/>
          </a:xfrm>
          <a:prstGeom prst="rect">
            <a:avLst/>
          </a:prstGeom>
          <a:noFill/>
          <a:ln>
            <a:noFill/>
          </a:ln>
        </p:spPr>
      </p:pic>
      <p:cxnSp>
        <p:nvCxnSpPr>
          <p:cNvPr id="1721" name="Google Shape;1721;p91"/>
          <p:cNvCxnSpPr/>
          <p:nvPr/>
        </p:nvCxnSpPr>
        <p:spPr>
          <a:xfrm>
            <a:off x="3794794" y="1222402"/>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722" name="Google Shape;1722;p91"/>
          <p:cNvSpPr txBox="1"/>
          <p:nvPr>
            <p:ph idx="4" type="subTitle"/>
          </p:nvPr>
        </p:nvSpPr>
        <p:spPr>
          <a:xfrm>
            <a:off x="995916" y="1141547"/>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723" name="Google Shape;1723;p91"/>
          <p:cNvSpPr txBox="1"/>
          <p:nvPr>
            <p:ph idx="4" type="subTitle"/>
          </p:nvPr>
        </p:nvSpPr>
        <p:spPr>
          <a:xfrm>
            <a:off x="4371108" y="1126361"/>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724" name="Google Shape;1724;p91"/>
          <p:cNvPicPr preferRelativeResize="0"/>
          <p:nvPr/>
        </p:nvPicPr>
        <p:blipFill>
          <a:blip r:embed="rId7">
            <a:alphaModFix/>
          </a:blip>
          <a:stretch>
            <a:fillRect/>
          </a:stretch>
        </p:blipFill>
        <p:spPr>
          <a:xfrm>
            <a:off x="5215214" y="3233828"/>
            <a:ext cx="2246875" cy="176752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8" name="Shape 1728"/>
        <p:cNvGrpSpPr/>
        <p:nvPr/>
      </p:nvGrpSpPr>
      <p:grpSpPr>
        <a:xfrm>
          <a:off x="0" y="0"/>
          <a:ext cx="0" cy="0"/>
          <a:chOff x="0" y="0"/>
          <a:chExt cx="0" cy="0"/>
        </a:xfrm>
      </p:grpSpPr>
      <p:sp>
        <p:nvSpPr>
          <p:cNvPr id="1729" name="Google Shape;1729;p92"/>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730" name="Google Shape;1730;p92"/>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731" name="Google Shape;1731;p92"/>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732" name="Google Shape;1732;p92"/>
          <p:cNvGrpSpPr/>
          <p:nvPr/>
        </p:nvGrpSpPr>
        <p:grpSpPr>
          <a:xfrm>
            <a:off x="-5636112" y="1887526"/>
            <a:ext cx="304000" cy="356205"/>
            <a:chOff x="-49375900" y="3550975"/>
            <a:chExt cx="256800" cy="300900"/>
          </a:xfrm>
        </p:grpSpPr>
        <p:sp>
          <p:nvSpPr>
            <p:cNvPr id="1733" name="Google Shape;1733;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4" name="Google Shape;1744;p92"/>
          <p:cNvSpPr txBox="1"/>
          <p:nvPr>
            <p:ph type="title"/>
          </p:nvPr>
        </p:nvSpPr>
        <p:spPr>
          <a:xfrm>
            <a:off x="948600" y="-1312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745" name="Google Shape;1745;p92"/>
          <p:cNvSpPr txBox="1"/>
          <p:nvPr>
            <p:ph idx="4" type="subTitle"/>
          </p:nvPr>
        </p:nvSpPr>
        <p:spPr>
          <a:xfrm>
            <a:off x="501772" y="512724"/>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3 - Data Cleaning (EL</a:t>
            </a:r>
            <a:r>
              <a:rPr lang="en" u="sng">
                <a:solidFill>
                  <a:srgbClr val="FF0000"/>
                </a:solidFill>
                <a:latin typeface="Figtree"/>
                <a:ea typeface="Figtree"/>
                <a:cs typeface="Figtree"/>
                <a:sym typeface="Figtree"/>
              </a:rPr>
              <a:t>T</a:t>
            </a:r>
            <a:r>
              <a:rPr lang="en">
                <a:latin typeface="Figtree"/>
                <a:ea typeface="Figtree"/>
                <a:cs typeface="Figtree"/>
                <a:sym typeface="Figtree"/>
              </a:rPr>
              <a:t>)</a:t>
            </a:r>
            <a:endParaRPr>
              <a:latin typeface="Figtree"/>
              <a:ea typeface="Figtree"/>
              <a:cs typeface="Figtree"/>
              <a:sym typeface="Figtree"/>
            </a:endParaRPr>
          </a:p>
        </p:txBody>
      </p:sp>
      <p:sp>
        <p:nvSpPr>
          <p:cNvPr id="1746" name="Google Shape;1746;p92"/>
          <p:cNvSpPr txBox="1"/>
          <p:nvPr>
            <p:ph idx="4" type="subTitle"/>
          </p:nvPr>
        </p:nvSpPr>
        <p:spPr>
          <a:xfrm>
            <a:off x="3967966" y="1068435"/>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pic>
        <p:nvPicPr>
          <p:cNvPr id="1747" name="Google Shape;1747;p92"/>
          <p:cNvPicPr preferRelativeResize="0"/>
          <p:nvPr/>
        </p:nvPicPr>
        <p:blipFill>
          <a:blip r:embed="rId3">
            <a:alphaModFix/>
          </a:blip>
          <a:stretch>
            <a:fillRect/>
          </a:stretch>
        </p:blipFill>
        <p:spPr>
          <a:xfrm>
            <a:off x="160200" y="1720075"/>
            <a:ext cx="2190575" cy="3019950"/>
          </a:xfrm>
          <a:prstGeom prst="rect">
            <a:avLst/>
          </a:prstGeom>
          <a:noFill/>
          <a:ln>
            <a:noFill/>
          </a:ln>
        </p:spPr>
      </p:pic>
      <p:pic>
        <p:nvPicPr>
          <p:cNvPr id="1748" name="Google Shape;1748;p92"/>
          <p:cNvPicPr preferRelativeResize="0"/>
          <p:nvPr/>
        </p:nvPicPr>
        <p:blipFill>
          <a:blip r:embed="rId4">
            <a:alphaModFix/>
          </a:blip>
          <a:stretch>
            <a:fillRect/>
          </a:stretch>
        </p:blipFill>
        <p:spPr>
          <a:xfrm>
            <a:off x="2430025" y="1720075"/>
            <a:ext cx="2117010" cy="3019950"/>
          </a:xfrm>
          <a:prstGeom prst="rect">
            <a:avLst/>
          </a:prstGeom>
          <a:noFill/>
          <a:ln>
            <a:noFill/>
          </a:ln>
        </p:spPr>
      </p:pic>
      <p:sp>
        <p:nvSpPr>
          <p:cNvPr id="1749" name="Google Shape;1749;p92"/>
          <p:cNvSpPr/>
          <p:nvPr/>
        </p:nvSpPr>
        <p:spPr>
          <a:xfrm>
            <a:off x="2748737" y="4131100"/>
            <a:ext cx="765300" cy="189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sp>
        <p:nvSpPr>
          <p:cNvPr id="1750" name="Google Shape;1750;p92"/>
          <p:cNvSpPr/>
          <p:nvPr/>
        </p:nvSpPr>
        <p:spPr>
          <a:xfrm>
            <a:off x="2748725" y="4320700"/>
            <a:ext cx="1252500" cy="151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sp>
        <p:nvSpPr>
          <p:cNvPr id="1751" name="Google Shape;1751;p92"/>
          <p:cNvSpPr/>
          <p:nvPr/>
        </p:nvSpPr>
        <p:spPr>
          <a:xfrm>
            <a:off x="2748725" y="4471900"/>
            <a:ext cx="332400" cy="151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pic>
        <p:nvPicPr>
          <p:cNvPr id="1752" name="Google Shape;1752;p92"/>
          <p:cNvPicPr preferRelativeResize="0"/>
          <p:nvPr/>
        </p:nvPicPr>
        <p:blipFill>
          <a:blip r:embed="rId5">
            <a:alphaModFix/>
          </a:blip>
          <a:stretch>
            <a:fillRect/>
          </a:stretch>
        </p:blipFill>
        <p:spPr>
          <a:xfrm>
            <a:off x="4626275" y="1720075"/>
            <a:ext cx="2010106" cy="3019950"/>
          </a:xfrm>
          <a:prstGeom prst="rect">
            <a:avLst/>
          </a:prstGeom>
          <a:noFill/>
          <a:ln>
            <a:noFill/>
          </a:ln>
        </p:spPr>
      </p:pic>
      <p:pic>
        <p:nvPicPr>
          <p:cNvPr id="1753" name="Google Shape;1753;p92"/>
          <p:cNvPicPr preferRelativeResize="0"/>
          <p:nvPr/>
        </p:nvPicPr>
        <p:blipFill>
          <a:blip r:embed="rId6">
            <a:alphaModFix/>
          </a:blip>
          <a:stretch>
            <a:fillRect/>
          </a:stretch>
        </p:blipFill>
        <p:spPr>
          <a:xfrm>
            <a:off x="6706004" y="1720075"/>
            <a:ext cx="2302650" cy="3019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0"/>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14" name="Google Shape;414;p30"/>
          <p:cNvSpPr txBox="1"/>
          <p:nvPr>
            <p:ph type="title"/>
          </p:nvPr>
        </p:nvSpPr>
        <p:spPr>
          <a:xfrm>
            <a:off x="3702150" y="2504625"/>
            <a:ext cx="4728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 Overview</a:t>
            </a:r>
            <a:endParaRPr/>
          </a:p>
        </p:txBody>
      </p:sp>
      <p:sp>
        <p:nvSpPr>
          <p:cNvPr id="415" name="Google Shape;415;p30"/>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16" name="Google Shape;416;p30"/>
          <p:cNvGrpSpPr/>
          <p:nvPr/>
        </p:nvGrpSpPr>
        <p:grpSpPr>
          <a:xfrm>
            <a:off x="-640600" y="1389751"/>
            <a:ext cx="4482703" cy="6005173"/>
            <a:chOff x="3554925" y="1032850"/>
            <a:chExt cx="1590175" cy="2130325"/>
          </a:xfrm>
        </p:grpSpPr>
        <p:sp>
          <p:nvSpPr>
            <p:cNvPr id="417" name="Google Shape;417;p30"/>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0"/>
          <p:cNvGrpSpPr/>
          <p:nvPr/>
        </p:nvGrpSpPr>
        <p:grpSpPr>
          <a:xfrm rot="-497935">
            <a:off x="1052223" y="579949"/>
            <a:ext cx="625347" cy="894703"/>
            <a:chOff x="2381175" y="4061600"/>
            <a:chExt cx="360900" cy="516350"/>
          </a:xfrm>
        </p:grpSpPr>
        <p:sp>
          <p:nvSpPr>
            <p:cNvPr id="520" name="Google Shape;520;p30"/>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0"/>
          <p:cNvGrpSpPr/>
          <p:nvPr/>
        </p:nvGrpSpPr>
        <p:grpSpPr>
          <a:xfrm flipH="1">
            <a:off x="3842111" y="743592"/>
            <a:ext cx="1018767" cy="837885"/>
            <a:chOff x="748250" y="3297050"/>
            <a:chExt cx="917725" cy="723625"/>
          </a:xfrm>
        </p:grpSpPr>
        <p:sp>
          <p:nvSpPr>
            <p:cNvPr id="525" name="Google Shape;525;p3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7" name="Shape 1757"/>
        <p:cNvGrpSpPr/>
        <p:nvPr/>
      </p:nvGrpSpPr>
      <p:grpSpPr>
        <a:xfrm>
          <a:off x="0" y="0"/>
          <a:ext cx="0" cy="0"/>
          <a:chOff x="0" y="0"/>
          <a:chExt cx="0" cy="0"/>
        </a:xfrm>
      </p:grpSpPr>
      <p:sp>
        <p:nvSpPr>
          <p:cNvPr id="1758" name="Google Shape;1758;p93"/>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759" name="Google Shape;1759;p93"/>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760" name="Google Shape;1760;p93"/>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761" name="Google Shape;1761;p93"/>
          <p:cNvGrpSpPr/>
          <p:nvPr/>
        </p:nvGrpSpPr>
        <p:grpSpPr>
          <a:xfrm>
            <a:off x="-2078139" y="1893286"/>
            <a:ext cx="354586" cy="353888"/>
            <a:chOff x="-31094350" y="3194000"/>
            <a:chExt cx="292225" cy="291650"/>
          </a:xfrm>
        </p:grpSpPr>
        <p:sp>
          <p:nvSpPr>
            <p:cNvPr id="1762" name="Google Shape;1762;p9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93"/>
          <p:cNvGrpSpPr/>
          <p:nvPr/>
        </p:nvGrpSpPr>
        <p:grpSpPr>
          <a:xfrm>
            <a:off x="-5636112" y="1887526"/>
            <a:ext cx="304000" cy="356205"/>
            <a:chOff x="-49375900" y="3550975"/>
            <a:chExt cx="256800" cy="300900"/>
          </a:xfrm>
        </p:grpSpPr>
        <p:sp>
          <p:nvSpPr>
            <p:cNvPr id="1771" name="Google Shape;1771;p9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93"/>
          <p:cNvSpPr txBox="1"/>
          <p:nvPr>
            <p:ph type="title"/>
          </p:nvPr>
        </p:nvSpPr>
        <p:spPr>
          <a:xfrm>
            <a:off x="948600" y="-1312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783" name="Google Shape;1783;p93"/>
          <p:cNvSpPr txBox="1"/>
          <p:nvPr>
            <p:ph idx="4" type="subTitle"/>
          </p:nvPr>
        </p:nvSpPr>
        <p:spPr>
          <a:xfrm>
            <a:off x="501772" y="512724"/>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Linkage to PowerBI</a:t>
            </a:r>
            <a:endParaRPr>
              <a:latin typeface="Figtree"/>
              <a:ea typeface="Figtree"/>
              <a:cs typeface="Figtree"/>
              <a:sym typeface="Figtree"/>
            </a:endParaRPr>
          </a:p>
        </p:txBody>
      </p:sp>
      <p:cxnSp>
        <p:nvCxnSpPr>
          <p:cNvPr id="1784" name="Google Shape;1784;p93"/>
          <p:cNvCxnSpPr/>
          <p:nvPr/>
        </p:nvCxnSpPr>
        <p:spPr>
          <a:xfrm>
            <a:off x="4582761" y="1203177"/>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785" name="Google Shape;1785;p93"/>
          <p:cNvSpPr txBox="1"/>
          <p:nvPr>
            <p:ph idx="4" type="subTitle"/>
          </p:nvPr>
        </p:nvSpPr>
        <p:spPr>
          <a:xfrm>
            <a:off x="1424733" y="1141547"/>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786" name="Google Shape;1786;p93"/>
          <p:cNvSpPr txBox="1"/>
          <p:nvPr>
            <p:ph idx="4" type="subTitle"/>
          </p:nvPr>
        </p:nvSpPr>
        <p:spPr>
          <a:xfrm>
            <a:off x="5015725" y="1141561"/>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787" name="Google Shape;1787;p93"/>
          <p:cNvPicPr preferRelativeResize="0"/>
          <p:nvPr/>
        </p:nvPicPr>
        <p:blipFill>
          <a:blip r:embed="rId3">
            <a:alphaModFix/>
          </a:blip>
          <a:stretch>
            <a:fillRect/>
          </a:stretch>
        </p:blipFill>
        <p:spPr>
          <a:xfrm>
            <a:off x="4943686" y="1654700"/>
            <a:ext cx="3686600" cy="2839338"/>
          </a:xfrm>
          <a:prstGeom prst="rect">
            <a:avLst/>
          </a:prstGeom>
          <a:noFill/>
          <a:ln>
            <a:noFill/>
          </a:ln>
        </p:spPr>
      </p:pic>
      <p:pic>
        <p:nvPicPr>
          <p:cNvPr id="1788" name="Google Shape;1788;p93"/>
          <p:cNvPicPr preferRelativeResize="0"/>
          <p:nvPr/>
        </p:nvPicPr>
        <p:blipFill>
          <a:blip r:embed="rId4">
            <a:alphaModFix/>
          </a:blip>
          <a:stretch>
            <a:fillRect/>
          </a:stretch>
        </p:blipFill>
        <p:spPr>
          <a:xfrm>
            <a:off x="573917" y="1665576"/>
            <a:ext cx="3686588" cy="281759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2" name="Shape 1792"/>
        <p:cNvGrpSpPr/>
        <p:nvPr/>
      </p:nvGrpSpPr>
      <p:grpSpPr>
        <a:xfrm>
          <a:off x="0" y="0"/>
          <a:ext cx="0" cy="0"/>
          <a:chOff x="0" y="0"/>
          <a:chExt cx="0" cy="0"/>
        </a:xfrm>
      </p:grpSpPr>
      <p:sp>
        <p:nvSpPr>
          <p:cNvPr id="1793" name="Google Shape;1793;p94"/>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794" name="Google Shape;1794;p94"/>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795" name="Google Shape;1795;p94"/>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796" name="Google Shape;1796;p94"/>
          <p:cNvGrpSpPr/>
          <p:nvPr/>
        </p:nvGrpSpPr>
        <p:grpSpPr>
          <a:xfrm>
            <a:off x="-5636112" y="1887526"/>
            <a:ext cx="304000" cy="356205"/>
            <a:chOff x="-49375900" y="3550975"/>
            <a:chExt cx="256800" cy="300900"/>
          </a:xfrm>
        </p:grpSpPr>
        <p:sp>
          <p:nvSpPr>
            <p:cNvPr id="1797" name="Google Shape;1797;p9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94"/>
          <p:cNvSpPr txBox="1"/>
          <p:nvPr>
            <p:ph type="title"/>
          </p:nvPr>
        </p:nvSpPr>
        <p:spPr>
          <a:xfrm>
            <a:off x="862009" y="-5423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809" name="Google Shape;1809;p94"/>
          <p:cNvSpPr txBox="1"/>
          <p:nvPr>
            <p:ph idx="4" type="subTitle"/>
          </p:nvPr>
        </p:nvSpPr>
        <p:spPr>
          <a:xfrm>
            <a:off x="299726" y="55120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a:t>
            </a:r>
            <a:r>
              <a:rPr lang="en"/>
              <a:t>Linkage to PowerBI</a:t>
            </a:r>
            <a:endParaRPr/>
          </a:p>
        </p:txBody>
      </p:sp>
      <p:pic>
        <p:nvPicPr>
          <p:cNvPr id="1810" name="Google Shape;1810;p94"/>
          <p:cNvPicPr preferRelativeResize="0"/>
          <p:nvPr/>
        </p:nvPicPr>
        <p:blipFill>
          <a:blip r:embed="rId3">
            <a:alphaModFix/>
          </a:blip>
          <a:stretch>
            <a:fillRect/>
          </a:stretch>
        </p:blipFill>
        <p:spPr>
          <a:xfrm>
            <a:off x="1672575" y="1126177"/>
            <a:ext cx="5914023" cy="3841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4" name="Shape 1814"/>
        <p:cNvGrpSpPr/>
        <p:nvPr/>
      </p:nvGrpSpPr>
      <p:grpSpPr>
        <a:xfrm>
          <a:off x="0" y="0"/>
          <a:ext cx="0" cy="0"/>
          <a:chOff x="0" y="0"/>
          <a:chExt cx="0" cy="0"/>
        </a:xfrm>
      </p:grpSpPr>
      <p:sp>
        <p:nvSpPr>
          <p:cNvPr id="1815" name="Google Shape;1815;p95"/>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16" name="Google Shape;1816;p95"/>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817" name="Google Shape;1817;p95"/>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818" name="Google Shape;1818;p95"/>
          <p:cNvGrpSpPr/>
          <p:nvPr/>
        </p:nvGrpSpPr>
        <p:grpSpPr>
          <a:xfrm>
            <a:off x="-5636112" y="1887526"/>
            <a:ext cx="304000" cy="356205"/>
            <a:chOff x="-49375900" y="3550975"/>
            <a:chExt cx="256800" cy="300900"/>
          </a:xfrm>
        </p:grpSpPr>
        <p:sp>
          <p:nvSpPr>
            <p:cNvPr id="1819" name="Google Shape;1819;p9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95"/>
          <p:cNvSpPr txBox="1"/>
          <p:nvPr>
            <p:ph type="title"/>
          </p:nvPr>
        </p:nvSpPr>
        <p:spPr>
          <a:xfrm>
            <a:off x="862009" y="-5423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831" name="Google Shape;1831;p95"/>
          <p:cNvSpPr txBox="1"/>
          <p:nvPr>
            <p:ph idx="4" type="subTitle"/>
          </p:nvPr>
        </p:nvSpPr>
        <p:spPr>
          <a:xfrm>
            <a:off x="299726" y="55120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5 - Creating </a:t>
            </a:r>
            <a:r>
              <a:rPr lang="en"/>
              <a:t>Visuals</a:t>
            </a:r>
            <a:r>
              <a:rPr lang="en">
                <a:latin typeface="Figtree"/>
                <a:ea typeface="Figtree"/>
                <a:cs typeface="Figtree"/>
                <a:sym typeface="Figtree"/>
              </a:rPr>
              <a:t> + </a:t>
            </a:r>
            <a:r>
              <a:rPr lang="en"/>
              <a:t>Dashboard</a:t>
            </a:r>
            <a:endParaRPr/>
          </a:p>
        </p:txBody>
      </p:sp>
      <p:pic>
        <p:nvPicPr>
          <p:cNvPr id="1832" name="Google Shape;1832;p95"/>
          <p:cNvPicPr preferRelativeResize="0"/>
          <p:nvPr/>
        </p:nvPicPr>
        <p:blipFill>
          <a:blip r:embed="rId3">
            <a:alphaModFix/>
          </a:blip>
          <a:stretch>
            <a:fillRect/>
          </a:stretch>
        </p:blipFill>
        <p:spPr>
          <a:xfrm>
            <a:off x="222750" y="1092900"/>
            <a:ext cx="2519775" cy="1275704"/>
          </a:xfrm>
          <a:prstGeom prst="rect">
            <a:avLst/>
          </a:prstGeom>
          <a:noFill/>
          <a:ln>
            <a:noFill/>
          </a:ln>
        </p:spPr>
      </p:pic>
      <p:pic>
        <p:nvPicPr>
          <p:cNvPr id="1833" name="Google Shape;1833;p95"/>
          <p:cNvPicPr preferRelativeResize="0"/>
          <p:nvPr/>
        </p:nvPicPr>
        <p:blipFill>
          <a:blip r:embed="rId4">
            <a:alphaModFix/>
          </a:blip>
          <a:stretch>
            <a:fillRect/>
          </a:stretch>
        </p:blipFill>
        <p:spPr>
          <a:xfrm>
            <a:off x="222750" y="2425800"/>
            <a:ext cx="2519775" cy="1346950"/>
          </a:xfrm>
          <a:prstGeom prst="rect">
            <a:avLst/>
          </a:prstGeom>
          <a:noFill/>
          <a:ln>
            <a:noFill/>
          </a:ln>
        </p:spPr>
      </p:pic>
      <p:pic>
        <p:nvPicPr>
          <p:cNvPr id="1834" name="Google Shape;1834;p95"/>
          <p:cNvPicPr preferRelativeResize="0"/>
          <p:nvPr/>
        </p:nvPicPr>
        <p:blipFill>
          <a:blip r:embed="rId5">
            <a:alphaModFix/>
          </a:blip>
          <a:stretch>
            <a:fillRect/>
          </a:stretch>
        </p:blipFill>
        <p:spPr>
          <a:xfrm>
            <a:off x="222750" y="3829950"/>
            <a:ext cx="2519775" cy="1227600"/>
          </a:xfrm>
          <a:prstGeom prst="rect">
            <a:avLst/>
          </a:prstGeom>
          <a:noFill/>
          <a:ln>
            <a:noFill/>
          </a:ln>
        </p:spPr>
      </p:pic>
      <p:pic>
        <p:nvPicPr>
          <p:cNvPr id="1835" name="Google Shape;1835;p95"/>
          <p:cNvPicPr preferRelativeResize="0"/>
          <p:nvPr/>
        </p:nvPicPr>
        <p:blipFill>
          <a:blip r:embed="rId6">
            <a:alphaModFix/>
          </a:blip>
          <a:stretch>
            <a:fillRect/>
          </a:stretch>
        </p:blipFill>
        <p:spPr>
          <a:xfrm>
            <a:off x="2968292" y="1068425"/>
            <a:ext cx="2038725" cy="1472300"/>
          </a:xfrm>
          <a:prstGeom prst="rect">
            <a:avLst/>
          </a:prstGeom>
          <a:noFill/>
          <a:ln>
            <a:noFill/>
          </a:ln>
        </p:spPr>
      </p:pic>
      <p:cxnSp>
        <p:nvCxnSpPr>
          <p:cNvPr id="1836" name="Google Shape;1836;p95"/>
          <p:cNvCxnSpPr/>
          <p:nvPr/>
        </p:nvCxnSpPr>
        <p:spPr>
          <a:xfrm>
            <a:off x="2857336" y="1068427"/>
            <a:ext cx="9000" cy="3921900"/>
          </a:xfrm>
          <a:prstGeom prst="straightConnector1">
            <a:avLst/>
          </a:prstGeom>
          <a:noFill/>
          <a:ln cap="flat" cmpd="sng" w="9525">
            <a:solidFill>
              <a:srgbClr val="000000"/>
            </a:solidFill>
            <a:prstDash val="solid"/>
            <a:round/>
            <a:headEnd len="med" w="med" type="none"/>
            <a:tailEnd len="med" w="med" type="none"/>
          </a:ln>
        </p:spPr>
      </p:cxnSp>
      <p:cxnSp>
        <p:nvCxnSpPr>
          <p:cNvPr id="1837" name="Google Shape;1837;p95"/>
          <p:cNvCxnSpPr/>
          <p:nvPr/>
        </p:nvCxnSpPr>
        <p:spPr>
          <a:xfrm>
            <a:off x="3935325" y="2596304"/>
            <a:ext cx="9000" cy="469500"/>
          </a:xfrm>
          <a:prstGeom prst="straightConnector1">
            <a:avLst/>
          </a:prstGeom>
          <a:noFill/>
          <a:ln cap="flat" cmpd="sng" w="9525">
            <a:solidFill>
              <a:srgbClr val="000000"/>
            </a:solidFill>
            <a:prstDash val="solid"/>
            <a:round/>
            <a:headEnd len="med" w="med" type="none"/>
            <a:tailEnd len="med" w="med" type="triangle"/>
          </a:ln>
        </p:spPr>
      </p:cxnSp>
      <p:pic>
        <p:nvPicPr>
          <p:cNvPr id="1838" name="Google Shape;1838;p95"/>
          <p:cNvPicPr preferRelativeResize="0"/>
          <p:nvPr/>
        </p:nvPicPr>
        <p:blipFill>
          <a:blip r:embed="rId7">
            <a:alphaModFix/>
          </a:blip>
          <a:stretch>
            <a:fillRect/>
          </a:stretch>
        </p:blipFill>
        <p:spPr>
          <a:xfrm>
            <a:off x="2994738" y="3121371"/>
            <a:ext cx="1954546" cy="1936175"/>
          </a:xfrm>
          <a:prstGeom prst="rect">
            <a:avLst/>
          </a:prstGeom>
          <a:noFill/>
          <a:ln>
            <a:noFill/>
          </a:ln>
        </p:spPr>
      </p:pic>
      <p:pic>
        <p:nvPicPr>
          <p:cNvPr id="1839" name="Google Shape;1839;p95"/>
          <p:cNvPicPr preferRelativeResize="0"/>
          <p:nvPr/>
        </p:nvPicPr>
        <p:blipFill>
          <a:blip r:embed="rId8">
            <a:alphaModFix/>
          </a:blip>
          <a:stretch>
            <a:fillRect/>
          </a:stretch>
        </p:blipFill>
        <p:spPr>
          <a:xfrm>
            <a:off x="5644543" y="1056872"/>
            <a:ext cx="3009900" cy="1495425"/>
          </a:xfrm>
          <a:prstGeom prst="rect">
            <a:avLst/>
          </a:prstGeom>
          <a:noFill/>
          <a:ln>
            <a:noFill/>
          </a:ln>
        </p:spPr>
      </p:pic>
      <p:cxnSp>
        <p:nvCxnSpPr>
          <p:cNvPr id="1840" name="Google Shape;1840;p95"/>
          <p:cNvCxnSpPr/>
          <p:nvPr/>
        </p:nvCxnSpPr>
        <p:spPr>
          <a:xfrm>
            <a:off x="6987555" y="2596304"/>
            <a:ext cx="9000" cy="469500"/>
          </a:xfrm>
          <a:prstGeom prst="straightConnector1">
            <a:avLst/>
          </a:prstGeom>
          <a:noFill/>
          <a:ln cap="flat" cmpd="sng" w="9525">
            <a:solidFill>
              <a:srgbClr val="000000"/>
            </a:solidFill>
            <a:prstDash val="solid"/>
            <a:round/>
            <a:headEnd len="med" w="med" type="none"/>
            <a:tailEnd len="med" w="med" type="triangle"/>
          </a:ln>
        </p:spPr>
      </p:cxnSp>
      <p:pic>
        <p:nvPicPr>
          <p:cNvPr id="1841" name="Google Shape;1841;p95"/>
          <p:cNvPicPr preferRelativeResize="0"/>
          <p:nvPr/>
        </p:nvPicPr>
        <p:blipFill>
          <a:blip r:embed="rId9">
            <a:alphaModFix/>
          </a:blip>
          <a:stretch>
            <a:fillRect/>
          </a:stretch>
        </p:blipFill>
        <p:spPr>
          <a:xfrm>
            <a:off x="5201500" y="3109800"/>
            <a:ext cx="1847175" cy="1936175"/>
          </a:xfrm>
          <a:prstGeom prst="rect">
            <a:avLst/>
          </a:prstGeom>
          <a:noFill/>
          <a:ln>
            <a:noFill/>
          </a:ln>
        </p:spPr>
      </p:pic>
      <p:cxnSp>
        <p:nvCxnSpPr>
          <p:cNvPr id="1842" name="Google Shape;1842;p95"/>
          <p:cNvCxnSpPr/>
          <p:nvPr/>
        </p:nvCxnSpPr>
        <p:spPr>
          <a:xfrm flipH="1">
            <a:off x="5064086" y="1068427"/>
            <a:ext cx="48900" cy="3950700"/>
          </a:xfrm>
          <a:prstGeom prst="straightConnector1">
            <a:avLst/>
          </a:prstGeom>
          <a:noFill/>
          <a:ln cap="flat" cmpd="sng" w="9525">
            <a:solidFill>
              <a:srgbClr val="000000"/>
            </a:solidFill>
            <a:prstDash val="solid"/>
            <a:round/>
            <a:headEnd len="med" w="med" type="none"/>
            <a:tailEnd len="med" w="med" type="none"/>
          </a:ln>
        </p:spPr>
      </p:cxnSp>
      <p:pic>
        <p:nvPicPr>
          <p:cNvPr id="1843" name="Google Shape;1843;p95"/>
          <p:cNvPicPr preferRelativeResize="0"/>
          <p:nvPr/>
        </p:nvPicPr>
        <p:blipFill>
          <a:blip r:embed="rId10">
            <a:alphaModFix/>
          </a:blip>
          <a:stretch>
            <a:fillRect/>
          </a:stretch>
        </p:blipFill>
        <p:spPr>
          <a:xfrm>
            <a:off x="7128200" y="3111754"/>
            <a:ext cx="1790525" cy="1936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96"/>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a:t>
            </a:r>
            <a:r>
              <a:rPr lang="en"/>
              <a:t> Dashboard</a:t>
            </a:r>
            <a:endParaRPr/>
          </a:p>
        </p:txBody>
      </p:sp>
      <p:sp>
        <p:nvSpPr>
          <p:cNvPr id="1849" name="Google Shape;1849;p96"/>
          <p:cNvSpPr txBox="1"/>
          <p:nvPr/>
        </p:nvSpPr>
        <p:spPr>
          <a:xfrm>
            <a:off x="6529664" y="1019448"/>
            <a:ext cx="2205900" cy="47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u="sng">
                <a:solidFill>
                  <a:schemeClr val="dk1"/>
                </a:solidFill>
                <a:latin typeface="Figtree Black"/>
                <a:ea typeface="Figtree Black"/>
                <a:cs typeface="Figtree Black"/>
                <a:sym typeface="Figtree Black"/>
              </a:rPr>
              <a:t>Purpose </a:t>
            </a:r>
            <a:endParaRPr sz="2200" u="sng">
              <a:solidFill>
                <a:schemeClr val="dk1"/>
              </a:solidFill>
              <a:latin typeface="Figtree Black"/>
              <a:ea typeface="Figtree Black"/>
              <a:cs typeface="Figtree Black"/>
              <a:sym typeface="Figtree Black"/>
            </a:endParaRPr>
          </a:p>
        </p:txBody>
      </p:sp>
      <p:pic>
        <p:nvPicPr>
          <p:cNvPr id="1850" name="Google Shape;1850;p96"/>
          <p:cNvPicPr preferRelativeResize="0"/>
          <p:nvPr/>
        </p:nvPicPr>
        <p:blipFill>
          <a:blip r:embed="rId3">
            <a:alphaModFix/>
          </a:blip>
          <a:stretch>
            <a:fillRect/>
          </a:stretch>
        </p:blipFill>
        <p:spPr>
          <a:xfrm>
            <a:off x="286625" y="1027662"/>
            <a:ext cx="5980751" cy="3357376"/>
          </a:xfrm>
          <a:prstGeom prst="rect">
            <a:avLst/>
          </a:prstGeom>
          <a:noFill/>
          <a:ln>
            <a:noFill/>
          </a:ln>
        </p:spPr>
      </p:pic>
      <p:sp>
        <p:nvSpPr>
          <p:cNvPr id="1851" name="Google Shape;1851;p96"/>
          <p:cNvSpPr txBox="1"/>
          <p:nvPr/>
        </p:nvSpPr>
        <p:spPr>
          <a:xfrm>
            <a:off x="6424600" y="1423400"/>
            <a:ext cx="2448000" cy="2919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Provides in-depth analysis on NWT’s Customers, identifying </a:t>
            </a:r>
            <a:r>
              <a:rPr b="1" lang="en" sz="1200">
                <a:solidFill>
                  <a:schemeClr val="dk1"/>
                </a:solidFill>
                <a:latin typeface="Sarabun"/>
                <a:ea typeface="Sarabun"/>
                <a:cs typeface="Sarabun"/>
                <a:sym typeface="Sarabun"/>
              </a:rPr>
              <a:t>underlying trends</a:t>
            </a:r>
            <a:r>
              <a:rPr lang="en" sz="1200">
                <a:solidFill>
                  <a:schemeClr val="dk1"/>
                </a:solidFill>
                <a:latin typeface="Sarabun"/>
                <a:ea typeface="Sarabun"/>
                <a:cs typeface="Sarabun"/>
                <a:sym typeface="Sarabun"/>
              </a:rPr>
              <a:t> &amp; </a:t>
            </a:r>
            <a:r>
              <a:rPr b="1" lang="en" sz="1200">
                <a:solidFill>
                  <a:schemeClr val="dk1"/>
                </a:solidFill>
                <a:latin typeface="Sarabun"/>
                <a:ea typeface="Sarabun"/>
                <a:cs typeface="Sarabun"/>
                <a:sym typeface="Sarabun"/>
              </a:rPr>
              <a:t>gaining a deeper understanding</a:t>
            </a:r>
            <a:r>
              <a:rPr lang="en" sz="1200">
                <a:solidFill>
                  <a:schemeClr val="dk1"/>
                </a:solidFill>
                <a:latin typeface="Sarabun"/>
                <a:ea typeface="Sarabun"/>
                <a:cs typeface="Sarabun"/>
                <a:sym typeface="Sarabun"/>
              </a:rPr>
              <a:t> of customers</a:t>
            </a:r>
            <a:br>
              <a:rPr lang="en" sz="1200">
                <a:solidFill>
                  <a:schemeClr val="dk1"/>
                </a:solidFill>
                <a:latin typeface="Sarabun"/>
                <a:ea typeface="Sarabun"/>
                <a:cs typeface="Sarabun"/>
                <a:sym typeface="Sarabun"/>
              </a:rPr>
            </a:b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Enable NWT to provide </a:t>
            </a:r>
            <a:r>
              <a:rPr b="1" lang="en" sz="1200">
                <a:solidFill>
                  <a:schemeClr val="dk1"/>
                </a:solidFill>
                <a:latin typeface="Sarabun"/>
                <a:ea typeface="Sarabun"/>
                <a:cs typeface="Sarabun"/>
                <a:sym typeface="Sarabun"/>
              </a:rPr>
              <a:t>better customer support</a:t>
            </a:r>
            <a:endParaRPr b="1" sz="1200">
              <a:solidFill>
                <a:schemeClr val="dk1"/>
              </a:solidFill>
              <a:latin typeface="Sarabun"/>
              <a:ea typeface="Sarabun"/>
              <a:cs typeface="Sarabun"/>
              <a:sym typeface="Sarabun"/>
            </a:endParaRPr>
          </a:p>
          <a:p>
            <a:pPr indent="0" lvl="0" marL="457200" rtl="0" algn="l">
              <a:spcBef>
                <a:spcPts val="0"/>
              </a:spcBef>
              <a:spcAft>
                <a:spcPts val="0"/>
              </a:spcAft>
              <a:buNone/>
            </a:pPr>
            <a:r>
              <a:rPr lang="en" sz="1200">
                <a:solidFill>
                  <a:schemeClr val="dk1"/>
                </a:solidFill>
                <a:latin typeface="Sarabun"/>
                <a:ea typeface="Sarabun"/>
                <a:cs typeface="Sarabun"/>
                <a:sym typeface="Sarabun"/>
              </a:rPr>
              <a:t> </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Allow NWT to </a:t>
            </a:r>
            <a:r>
              <a:rPr b="1" lang="en" sz="1200">
                <a:solidFill>
                  <a:schemeClr val="dk1"/>
                </a:solidFill>
                <a:latin typeface="Sarabun"/>
                <a:ea typeface="Sarabun"/>
                <a:cs typeface="Sarabun"/>
                <a:sym typeface="Sarabun"/>
              </a:rPr>
              <a:t>tactfully plan out </a:t>
            </a:r>
            <a:r>
              <a:rPr lang="en" sz="1200">
                <a:solidFill>
                  <a:schemeClr val="dk1"/>
                </a:solidFill>
                <a:latin typeface="Sarabun"/>
                <a:ea typeface="Sarabun"/>
                <a:cs typeface="Sarabun"/>
                <a:sym typeface="Sarabun"/>
              </a:rPr>
              <a:t>resources for top customers, </a:t>
            </a:r>
            <a:r>
              <a:rPr b="1" lang="en" sz="1200">
                <a:solidFill>
                  <a:schemeClr val="dk1"/>
                </a:solidFill>
                <a:latin typeface="Sarabun"/>
                <a:ea typeface="Sarabun"/>
                <a:cs typeface="Sarabun"/>
                <a:sym typeface="Sarabun"/>
              </a:rPr>
              <a:t>maximising sale gains</a:t>
            </a:r>
            <a:endParaRPr b="1"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97"/>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pic>
        <p:nvPicPr>
          <p:cNvPr id="1857" name="Google Shape;1857;p97"/>
          <p:cNvPicPr preferRelativeResize="0"/>
          <p:nvPr/>
        </p:nvPicPr>
        <p:blipFill>
          <a:blip r:embed="rId3">
            <a:alphaModFix/>
          </a:blip>
          <a:stretch>
            <a:fillRect/>
          </a:stretch>
        </p:blipFill>
        <p:spPr>
          <a:xfrm>
            <a:off x="147323" y="2026175"/>
            <a:ext cx="2519775" cy="1275704"/>
          </a:xfrm>
          <a:prstGeom prst="rect">
            <a:avLst/>
          </a:prstGeom>
          <a:noFill/>
          <a:ln>
            <a:noFill/>
          </a:ln>
        </p:spPr>
      </p:pic>
      <p:cxnSp>
        <p:nvCxnSpPr>
          <p:cNvPr id="1858" name="Google Shape;1858;p97"/>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859" name="Google Shape;1859;p97"/>
          <p:cNvPicPr preferRelativeResize="0"/>
          <p:nvPr/>
        </p:nvPicPr>
        <p:blipFill>
          <a:blip r:embed="rId4">
            <a:alphaModFix/>
          </a:blip>
          <a:stretch>
            <a:fillRect/>
          </a:stretch>
        </p:blipFill>
        <p:spPr>
          <a:xfrm>
            <a:off x="3380150" y="795150"/>
            <a:ext cx="4695250" cy="4074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98"/>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865" name="Google Shape;1865;p98"/>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866" name="Google Shape;1866;p98"/>
          <p:cNvPicPr preferRelativeResize="0"/>
          <p:nvPr/>
        </p:nvPicPr>
        <p:blipFill>
          <a:blip r:embed="rId3">
            <a:alphaModFix/>
          </a:blip>
          <a:stretch>
            <a:fillRect/>
          </a:stretch>
        </p:blipFill>
        <p:spPr>
          <a:xfrm>
            <a:off x="136146" y="2009792"/>
            <a:ext cx="2519775" cy="1346950"/>
          </a:xfrm>
          <a:prstGeom prst="rect">
            <a:avLst/>
          </a:prstGeom>
          <a:noFill/>
          <a:ln>
            <a:noFill/>
          </a:ln>
        </p:spPr>
      </p:pic>
      <p:pic>
        <p:nvPicPr>
          <p:cNvPr id="1867" name="Google Shape;1867;p98"/>
          <p:cNvPicPr preferRelativeResize="0"/>
          <p:nvPr/>
        </p:nvPicPr>
        <p:blipFill>
          <a:blip r:embed="rId4">
            <a:alphaModFix/>
          </a:blip>
          <a:stretch>
            <a:fillRect/>
          </a:stretch>
        </p:blipFill>
        <p:spPr>
          <a:xfrm>
            <a:off x="3411875" y="1715174"/>
            <a:ext cx="5375499" cy="1936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99"/>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873" name="Google Shape;1873;p99"/>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874" name="Google Shape;1874;p99"/>
          <p:cNvPicPr preferRelativeResize="0"/>
          <p:nvPr/>
        </p:nvPicPr>
        <p:blipFill>
          <a:blip r:embed="rId3">
            <a:alphaModFix/>
          </a:blip>
          <a:stretch>
            <a:fillRect/>
          </a:stretch>
        </p:blipFill>
        <p:spPr>
          <a:xfrm>
            <a:off x="3400700" y="1741969"/>
            <a:ext cx="5579100" cy="1883850"/>
          </a:xfrm>
          <a:prstGeom prst="rect">
            <a:avLst/>
          </a:prstGeom>
          <a:noFill/>
          <a:ln>
            <a:noFill/>
          </a:ln>
        </p:spPr>
      </p:pic>
      <p:pic>
        <p:nvPicPr>
          <p:cNvPr id="1875" name="Google Shape;1875;p99"/>
          <p:cNvPicPr preferRelativeResize="0"/>
          <p:nvPr/>
        </p:nvPicPr>
        <p:blipFill>
          <a:blip r:embed="rId4">
            <a:alphaModFix/>
          </a:blip>
          <a:stretch>
            <a:fillRect/>
          </a:stretch>
        </p:blipFill>
        <p:spPr>
          <a:xfrm>
            <a:off x="147325" y="1894375"/>
            <a:ext cx="2519775" cy="1631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00"/>
          <p:cNvSpPr txBox="1"/>
          <p:nvPr>
            <p:ph type="title"/>
          </p:nvPr>
        </p:nvSpPr>
        <p:spPr>
          <a:xfrm>
            <a:off x="720000" y="-34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881" name="Google Shape;1881;p100"/>
          <p:cNvCxnSpPr/>
          <p:nvPr/>
        </p:nvCxnSpPr>
        <p:spPr>
          <a:xfrm>
            <a:off x="26395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882" name="Google Shape;1882;p100"/>
          <p:cNvPicPr preferRelativeResize="0"/>
          <p:nvPr/>
        </p:nvPicPr>
        <p:blipFill>
          <a:blip r:embed="rId3">
            <a:alphaModFix/>
          </a:blip>
          <a:stretch>
            <a:fillRect/>
          </a:stretch>
        </p:blipFill>
        <p:spPr>
          <a:xfrm>
            <a:off x="81925" y="1972800"/>
            <a:ext cx="2461275" cy="1410650"/>
          </a:xfrm>
          <a:prstGeom prst="rect">
            <a:avLst/>
          </a:prstGeom>
          <a:noFill/>
          <a:ln>
            <a:noFill/>
          </a:ln>
        </p:spPr>
      </p:pic>
      <p:pic>
        <p:nvPicPr>
          <p:cNvPr id="1883" name="Google Shape;1883;p100"/>
          <p:cNvPicPr preferRelativeResize="0"/>
          <p:nvPr/>
        </p:nvPicPr>
        <p:blipFill>
          <a:blip r:embed="rId4">
            <a:alphaModFix/>
          </a:blip>
          <a:stretch>
            <a:fillRect/>
          </a:stretch>
        </p:blipFill>
        <p:spPr>
          <a:xfrm>
            <a:off x="3275850" y="741200"/>
            <a:ext cx="5492275" cy="2045750"/>
          </a:xfrm>
          <a:prstGeom prst="rect">
            <a:avLst/>
          </a:prstGeom>
          <a:noFill/>
          <a:ln>
            <a:noFill/>
          </a:ln>
        </p:spPr>
      </p:pic>
      <p:pic>
        <p:nvPicPr>
          <p:cNvPr id="1884" name="Google Shape;1884;p100"/>
          <p:cNvPicPr preferRelativeResize="0"/>
          <p:nvPr/>
        </p:nvPicPr>
        <p:blipFill>
          <a:blip r:embed="rId5">
            <a:alphaModFix/>
          </a:blip>
          <a:stretch>
            <a:fillRect/>
          </a:stretch>
        </p:blipFill>
        <p:spPr>
          <a:xfrm>
            <a:off x="5761375" y="3091750"/>
            <a:ext cx="3382615" cy="2051750"/>
          </a:xfrm>
          <a:prstGeom prst="rect">
            <a:avLst/>
          </a:prstGeom>
          <a:noFill/>
          <a:ln>
            <a:noFill/>
          </a:ln>
        </p:spPr>
      </p:pic>
      <p:pic>
        <p:nvPicPr>
          <p:cNvPr id="1885" name="Google Shape;1885;p100"/>
          <p:cNvPicPr preferRelativeResize="0"/>
          <p:nvPr/>
        </p:nvPicPr>
        <p:blipFill>
          <a:blip r:embed="rId6">
            <a:alphaModFix/>
          </a:blip>
          <a:stretch>
            <a:fillRect/>
          </a:stretch>
        </p:blipFill>
        <p:spPr>
          <a:xfrm>
            <a:off x="3275850" y="2865025"/>
            <a:ext cx="5492274" cy="2209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01"/>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pic>
        <p:nvPicPr>
          <p:cNvPr id="1891" name="Google Shape;1891;p101"/>
          <p:cNvPicPr preferRelativeResize="0"/>
          <p:nvPr/>
        </p:nvPicPr>
        <p:blipFill>
          <a:blip r:embed="rId3">
            <a:alphaModFix/>
          </a:blip>
          <a:stretch>
            <a:fillRect/>
          </a:stretch>
        </p:blipFill>
        <p:spPr>
          <a:xfrm>
            <a:off x="586876" y="2082281"/>
            <a:ext cx="2221875" cy="1147775"/>
          </a:xfrm>
          <a:prstGeom prst="rect">
            <a:avLst/>
          </a:prstGeom>
          <a:noFill/>
          <a:ln>
            <a:noFill/>
          </a:ln>
        </p:spPr>
      </p:pic>
      <p:pic>
        <p:nvPicPr>
          <p:cNvPr id="1892" name="Google Shape;1892;p101" title="Untitled video - Made with Clipchamp.mp4">
            <a:hlinkClick r:id="rId4"/>
          </p:cNvPr>
          <p:cNvPicPr preferRelativeResize="0"/>
          <p:nvPr/>
        </p:nvPicPr>
        <p:blipFill>
          <a:blip r:embed="rId5">
            <a:alphaModFix/>
          </a:blip>
          <a:stretch>
            <a:fillRect/>
          </a:stretch>
        </p:blipFill>
        <p:spPr>
          <a:xfrm>
            <a:off x="3904700" y="1113400"/>
            <a:ext cx="4433026" cy="3324775"/>
          </a:xfrm>
          <a:prstGeom prst="rect">
            <a:avLst/>
          </a:prstGeom>
          <a:noFill/>
          <a:ln>
            <a:noFill/>
          </a:ln>
        </p:spPr>
      </p:pic>
      <p:cxnSp>
        <p:nvCxnSpPr>
          <p:cNvPr id="1893" name="Google Shape;1893;p101"/>
          <p:cNvCxnSpPr/>
          <p:nvPr/>
        </p:nvCxnSpPr>
        <p:spPr>
          <a:xfrm>
            <a:off x="3091777" y="2652279"/>
            <a:ext cx="483900" cy="78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1000"/>
                                        <p:tgtEl>
                                          <p:spTgt spid="1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02"/>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descr="A person with long black hair smiling&#10;&#10;Description automatically generated" id="1899" name="Google Shape;1899;p102"/>
          <p:cNvPicPr preferRelativeResize="0"/>
          <p:nvPr/>
        </p:nvPicPr>
        <p:blipFill>
          <a:blip r:embed="rId3">
            <a:alphaModFix/>
          </a:blip>
          <a:stretch>
            <a:fillRect/>
          </a:stretch>
        </p:blipFill>
        <p:spPr>
          <a:xfrm>
            <a:off x="1127362" y="1588750"/>
            <a:ext cx="2312175" cy="2269350"/>
          </a:xfrm>
          <a:prstGeom prst="rect">
            <a:avLst/>
          </a:prstGeom>
          <a:noFill/>
          <a:ln>
            <a:noFill/>
          </a:ln>
        </p:spPr>
      </p:pic>
      <p:sp>
        <p:nvSpPr>
          <p:cNvPr id="1900" name="Google Shape;1900;p102"/>
          <p:cNvSpPr txBox="1"/>
          <p:nvPr>
            <p:ph type="title"/>
          </p:nvPr>
        </p:nvSpPr>
        <p:spPr>
          <a:xfrm>
            <a:off x="4123375" y="218817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Cheryl Neo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Pain Points </a:t>
            </a:r>
            <a:endParaRPr/>
          </a:p>
        </p:txBody>
      </p:sp>
      <p:sp>
        <p:nvSpPr>
          <p:cNvPr id="535" name="Google Shape;535;p31"/>
          <p:cNvSpPr txBox="1"/>
          <p:nvPr>
            <p:ph idx="4" type="subTitle"/>
          </p:nvPr>
        </p:nvSpPr>
        <p:spPr>
          <a:xfrm>
            <a:off x="713225"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Processing Speed </a:t>
            </a:r>
            <a:endParaRPr/>
          </a:p>
        </p:txBody>
      </p:sp>
      <p:sp>
        <p:nvSpPr>
          <p:cNvPr id="536" name="Google Shape;536;p31"/>
          <p:cNvSpPr txBox="1"/>
          <p:nvPr>
            <p:ph idx="5" type="subTitle"/>
          </p:nvPr>
        </p:nvSpPr>
        <p:spPr>
          <a:xfrm>
            <a:off x="3417195"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Inefficient Operations</a:t>
            </a:r>
            <a:endParaRPr/>
          </a:p>
        </p:txBody>
      </p:sp>
      <p:sp>
        <p:nvSpPr>
          <p:cNvPr id="537" name="Google Shape;537;p31"/>
          <p:cNvSpPr txBox="1"/>
          <p:nvPr>
            <p:ph idx="1" type="subTitle"/>
          </p:nvPr>
        </p:nvSpPr>
        <p:spPr>
          <a:xfrm>
            <a:off x="713225"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Large analytical queries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Unable to meet reporting requirements </a:t>
            </a:r>
            <a:endParaRPr/>
          </a:p>
        </p:txBody>
      </p:sp>
      <p:sp>
        <p:nvSpPr>
          <p:cNvPr id="538" name="Google Shape;538;p31"/>
          <p:cNvSpPr txBox="1"/>
          <p:nvPr>
            <p:ph idx="2" type="subTitle"/>
          </p:nvPr>
        </p:nvSpPr>
        <p:spPr>
          <a:xfrm>
            <a:off x="3417192"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 of automated reports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generated by adopting OLAP (online analytical processing)</a:t>
            </a:r>
            <a:endParaRPr/>
          </a:p>
        </p:txBody>
      </p:sp>
      <p:sp>
        <p:nvSpPr>
          <p:cNvPr id="539" name="Google Shape;539;p31"/>
          <p:cNvSpPr txBox="1"/>
          <p:nvPr>
            <p:ph idx="3" type="subTitle"/>
          </p:nvPr>
        </p:nvSpPr>
        <p:spPr>
          <a:xfrm>
            <a:off x="6121166"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on premise infrastructure has limitations  </a:t>
            </a:r>
            <a:endParaRPr/>
          </a:p>
          <a:p>
            <a:pPr indent="0" lvl="0" marL="0" rtl="0" algn="ctr">
              <a:spcBef>
                <a:spcPts val="0"/>
              </a:spcBef>
              <a:spcAft>
                <a:spcPts val="0"/>
              </a:spcAft>
              <a:buNone/>
            </a:pPr>
            <a:r>
              <a:t/>
            </a:r>
            <a:endParaRPr/>
          </a:p>
        </p:txBody>
      </p:sp>
      <p:sp>
        <p:nvSpPr>
          <p:cNvPr id="540" name="Google Shape;540;p31"/>
          <p:cNvSpPr txBox="1"/>
          <p:nvPr>
            <p:ph idx="6" type="subTitle"/>
          </p:nvPr>
        </p:nvSpPr>
        <p:spPr>
          <a:xfrm>
            <a:off x="6121166"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 Scalable</a:t>
            </a:r>
            <a:endParaRPr/>
          </a:p>
        </p:txBody>
      </p:sp>
      <p:sp>
        <p:nvSpPr>
          <p:cNvPr id="541" name="Google Shape;541;p31"/>
          <p:cNvSpPr/>
          <p:nvPr/>
        </p:nvSpPr>
        <p:spPr>
          <a:xfrm>
            <a:off x="1472825"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42" name="Google Shape;542;p31"/>
          <p:cNvSpPr/>
          <p:nvPr/>
        </p:nvSpPr>
        <p:spPr>
          <a:xfrm>
            <a:off x="4171950"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43" name="Google Shape;543;p31"/>
          <p:cNvSpPr/>
          <p:nvPr/>
        </p:nvSpPr>
        <p:spPr>
          <a:xfrm>
            <a:off x="6871075"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544" name="Google Shape;544;p31"/>
          <p:cNvGrpSpPr/>
          <p:nvPr/>
        </p:nvGrpSpPr>
        <p:grpSpPr>
          <a:xfrm>
            <a:off x="1695250" y="1632091"/>
            <a:ext cx="355258" cy="270410"/>
            <a:chOff x="-47523400" y="3973950"/>
            <a:chExt cx="300100" cy="228425"/>
          </a:xfrm>
        </p:grpSpPr>
        <p:sp>
          <p:nvSpPr>
            <p:cNvPr id="545" name="Google Shape;545;p3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1"/>
          <p:cNvSpPr/>
          <p:nvPr/>
        </p:nvSpPr>
        <p:spPr>
          <a:xfrm>
            <a:off x="7093504" y="161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1"/>
          <p:cNvGrpSpPr/>
          <p:nvPr/>
        </p:nvGrpSpPr>
        <p:grpSpPr>
          <a:xfrm>
            <a:off x="4396103" y="1604167"/>
            <a:ext cx="351786" cy="326274"/>
            <a:chOff x="-62511900" y="4129100"/>
            <a:chExt cx="304050" cy="282000"/>
          </a:xfrm>
        </p:grpSpPr>
        <p:sp>
          <p:nvSpPr>
            <p:cNvPr id="552" name="Google Shape;552;p3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4" name="Shape 1904"/>
        <p:cNvGrpSpPr/>
        <p:nvPr/>
      </p:nvGrpSpPr>
      <p:grpSpPr>
        <a:xfrm>
          <a:off x="0" y="0"/>
          <a:ext cx="0" cy="0"/>
          <a:chOff x="0" y="0"/>
          <a:chExt cx="0" cy="0"/>
        </a:xfrm>
      </p:grpSpPr>
      <p:sp>
        <p:nvSpPr>
          <p:cNvPr id="1905" name="Google Shape;1905;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a:t>
            </a:r>
            <a:endParaRPr/>
          </a:p>
        </p:txBody>
      </p:sp>
      <p:sp>
        <p:nvSpPr>
          <p:cNvPr id="1906" name="Google Shape;1906;p103"/>
          <p:cNvSpPr txBox="1"/>
          <p:nvPr>
            <p:ph idx="4" type="subTitle"/>
          </p:nvPr>
        </p:nvSpPr>
        <p:spPr>
          <a:xfrm>
            <a:off x="111852" y="1181075"/>
            <a:ext cx="6277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1 - Identifying Reporting Needs</a:t>
            </a:r>
            <a:endParaRPr/>
          </a:p>
        </p:txBody>
      </p:sp>
      <p:pic>
        <p:nvPicPr>
          <p:cNvPr id="1907" name="Google Shape;1907;p103"/>
          <p:cNvPicPr preferRelativeResize="0"/>
          <p:nvPr/>
        </p:nvPicPr>
        <p:blipFill>
          <a:blip r:embed="rId3">
            <a:alphaModFix/>
          </a:blip>
          <a:stretch>
            <a:fillRect/>
          </a:stretch>
        </p:blipFill>
        <p:spPr>
          <a:xfrm>
            <a:off x="553825" y="1772338"/>
            <a:ext cx="2235875" cy="1645150"/>
          </a:xfrm>
          <a:prstGeom prst="rect">
            <a:avLst/>
          </a:prstGeom>
          <a:noFill/>
          <a:ln>
            <a:noFill/>
          </a:ln>
        </p:spPr>
      </p:pic>
      <p:pic>
        <p:nvPicPr>
          <p:cNvPr id="1908" name="Google Shape;1908;p103"/>
          <p:cNvPicPr preferRelativeResize="0"/>
          <p:nvPr/>
        </p:nvPicPr>
        <p:blipFill>
          <a:blip r:embed="rId4">
            <a:alphaModFix/>
          </a:blip>
          <a:stretch>
            <a:fillRect/>
          </a:stretch>
        </p:blipFill>
        <p:spPr>
          <a:xfrm>
            <a:off x="2948863" y="1803912"/>
            <a:ext cx="2412775" cy="1582024"/>
          </a:xfrm>
          <a:prstGeom prst="rect">
            <a:avLst/>
          </a:prstGeom>
          <a:noFill/>
          <a:ln>
            <a:noFill/>
          </a:ln>
        </p:spPr>
      </p:pic>
      <p:pic>
        <p:nvPicPr>
          <p:cNvPr id="1909" name="Google Shape;1909;p103"/>
          <p:cNvPicPr preferRelativeResize="0"/>
          <p:nvPr/>
        </p:nvPicPr>
        <p:blipFill>
          <a:blip r:embed="rId5">
            <a:alphaModFix/>
          </a:blip>
          <a:stretch>
            <a:fillRect/>
          </a:stretch>
        </p:blipFill>
        <p:spPr>
          <a:xfrm>
            <a:off x="2948863" y="3524260"/>
            <a:ext cx="2528839" cy="1413175"/>
          </a:xfrm>
          <a:prstGeom prst="rect">
            <a:avLst/>
          </a:prstGeom>
          <a:noFill/>
          <a:ln>
            <a:noFill/>
          </a:ln>
        </p:spPr>
      </p:pic>
      <p:pic>
        <p:nvPicPr>
          <p:cNvPr id="1910" name="Google Shape;1910;p103"/>
          <p:cNvPicPr preferRelativeResize="0"/>
          <p:nvPr/>
        </p:nvPicPr>
        <p:blipFill>
          <a:blip r:embed="rId6">
            <a:alphaModFix/>
          </a:blip>
          <a:stretch>
            <a:fillRect/>
          </a:stretch>
        </p:blipFill>
        <p:spPr>
          <a:xfrm>
            <a:off x="553821" y="3524259"/>
            <a:ext cx="2235875" cy="1413179"/>
          </a:xfrm>
          <a:prstGeom prst="rect">
            <a:avLst/>
          </a:prstGeom>
          <a:noFill/>
          <a:ln>
            <a:noFill/>
          </a:ln>
        </p:spPr>
      </p:pic>
      <p:pic>
        <p:nvPicPr>
          <p:cNvPr id="1911" name="Google Shape;1911;p103"/>
          <p:cNvPicPr preferRelativeResize="0"/>
          <p:nvPr/>
        </p:nvPicPr>
        <p:blipFill>
          <a:blip r:embed="rId7">
            <a:alphaModFix/>
          </a:blip>
          <a:stretch>
            <a:fillRect/>
          </a:stretch>
        </p:blipFill>
        <p:spPr>
          <a:xfrm>
            <a:off x="6389046" y="1887521"/>
            <a:ext cx="2412775" cy="2739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5" name="Shape 1915"/>
        <p:cNvGrpSpPr/>
        <p:nvPr/>
      </p:nvGrpSpPr>
      <p:grpSpPr>
        <a:xfrm>
          <a:off x="0" y="0"/>
          <a:ext cx="0" cy="0"/>
          <a:chOff x="0" y="0"/>
          <a:chExt cx="0" cy="0"/>
        </a:xfrm>
      </p:grpSpPr>
      <p:sp>
        <p:nvSpPr>
          <p:cNvPr id="1916" name="Google Shape;1916;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a:t>
            </a:r>
            <a:endParaRPr/>
          </a:p>
        </p:txBody>
      </p:sp>
      <p:grpSp>
        <p:nvGrpSpPr>
          <p:cNvPr id="1917" name="Google Shape;1917;p104"/>
          <p:cNvGrpSpPr/>
          <p:nvPr/>
        </p:nvGrpSpPr>
        <p:grpSpPr>
          <a:xfrm>
            <a:off x="-2078139" y="1893286"/>
            <a:ext cx="354586" cy="353888"/>
            <a:chOff x="-31094350" y="3194000"/>
            <a:chExt cx="292225" cy="291650"/>
          </a:xfrm>
        </p:grpSpPr>
        <p:sp>
          <p:nvSpPr>
            <p:cNvPr id="1918" name="Google Shape;1918;p10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0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0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0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0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0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104"/>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2 - Table creation, Environment Setup, Data Loading (</a:t>
            </a:r>
            <a:r>
              <a:rPr lang="en" u="sng">
                <a:solidFill>
                  <a:srgbClr val="FF0000"/>
                </a:solidFill>
              </a:rPr>
              <a:t>EL</a:t>
            </a:r>
            <a:r>
              <a:rPr lang="en"/>
              <a:t>T)</a:t>
            </a:r>
            <a:endParaRPr/>
          </a:p>
        </p:txBody>
      </p:sp>
      <p:pic>
        <p:nvPicPr>
          <p:cNvPr id="1927" name="Google Shape;1927;p104"/>
          <p:cNvPicPr preferRelativeResize="0"/>
          <p:nvPr/>
        </p:nvPicPr>
        <p:blipFill>
          <a:blip r:embed="rId3">
            <a:alphaModFix/>
          </a:blip>
          <a:stretch>
            <a:fillRect/>
          </a:stretch>
        </p:blipFill>
        <p:spPr>
          <a:xfrm>
            <a:off x="160199" y="2355138"/>
            <a:ext cx="2150613" cy="1338600"/>
          </a:xfrm>
          <a:prstGeom prst="rect">
            <a:avLst/>
          </a:prstGeom>
          <a:noFill/>
          <a:ln>
            <a:noFill/>
          </a:ln>
        </p:spPr>
      </p:pic>
      <p:pic>
        <p:nvPicPr>
          <p:cNvPr id="1928" name="Google Shape;1928;p104"/>
          <p:cNvPicPr preferRelativeResize="0"/>
          <p:nvPr/>
        </p:nvPicPr>
        <p:blipFill>
          <a:blip r:embed="rId4">
            <a:alphaModFix/>
          </a:blip>
          <a:stretch>
            <a:fillRect/>
          </a:stretch>
        </p:blipFill>
        <p:spPr>
          <a:xfrm>
            <a:off x="5261325" y="1665575"/>
            <a:ext cx="2332350" cy="1529047"/>
          </a:xfrm>
          <a:prstGeom prst="rect">
            <a:avLst/>
          </a:prstGeom>
          <a:noFill/>
          <a:ln>
            <a:noFill/>
          </a:ln>
        </p:spPr>
      </p:pic>
      <p:pic>
        <p:nvPicPr>
          <p:cNvPr id="1929" name="Google Shape;1929;p104"/>
          <p:cNvPicPr preferRelativeResize="0"/>
          <p:nvPr/>
        </p:nvPicPr>
        <p:blipFill>
          <a:blip r:embed="rId5">
            <a:alphaModFix/>
          </a:blip>
          <a:stretch>
            <a:fillRect/>
          </a:stretch>
        </p:blipFill>
        <p:spPr>
          <a:xfrm>
            <a:off x="5261325" y="3297925"/>
            <a:ext cx="2332350" cy="1506600"/>
          </a:xfrm>
          <a:prstGeom prst="rect">
            <a:avLst/>
          </a:prstGeom>
          <a:noFill/>
          <a:ln>
            <a:noFill/>
          </a:ln>
        </p:spPr>
      </p:pic>
      <p:sp>
        <p:nvSpPr>
          <p:cNvPr id="1930" name="Google Shape;1930;p104"/>
          <p:cNvSpPr txBox="1"/>
          <p:nvPr>
            <p:ph idx="1" type="subTitle"/>
          </p:nvPr>
        </p:nvSpPr>
        <p:spPr>
          <a:xfrm>
            <a:off x="2432763" y="2243733"/>
            <a:ext cx="2041800" cy="21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Ryan was the one that created the roles for the rest of us (since he is the ACCOUNTADMIN), I did the research on how to create users and guided him how to do it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4" name="Shape 1934"/>
        <p:cNvGrpSpPr/>
        <p:nvPr/>
      </p:nvGrpSpPr>
      <p:grpSpPr>
        <a:xfrm>
          <a:off x="0" y="0"/>
          <a:ext cx="0" cy="0"/>
          <a:chOff x="0" y="0"/>
          <a:chExt cx="0" cy="0"/>
        </a:xfrm>
      </p:grpSpPr>
      <p:sp>
        <p:nvSpPr>
          <p:cNvPr id="1935" name="Google Shape;1935;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936" name="Google Shape;1936;p105"/>
          <p:cNvSpPr txBox="1"/>
          <p:nvPr>
            <p:ph idx="1" type="subTitle"/>
          </p:nvPr>
        </p:nvSpPr>
        <p:spPr>
          <a:xfrm>
            <a:off x="6239349" y="3477950"/>
            <a:ext cx="28791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did the raw_category YAML and raw_customer SQL testing files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Ryan did raw_customer and raw_employee_territory YAML </a:t>
            </a:r>
            <a:endParaRPr/>
          </a:p>
        </p:txBody>
      </p:sp>
      <p:sp>
        <p:nvSpPr>
          <p:cNvPr id="1937" name="Google Shape;1937;p105"/>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3 - Data Cleaning (</a:t>
            </a:r>
            <a:r>
              <a:rPr lang="en"/>
              <a:t>EL</a:t>
            </a:r>
            <a:r>
              <a:rPr lang="en" u="sng">
                <a:solidFill>
                  <a:srgbClr val="FF0000"/>
                </a:solidFill>
              </a:rPr>
              <a:t>T</a:t>
            </a:r>
            <a:r>
              <a:rPr lang="en"/>
              <a:t>)</a:t>
            </a:r>
            <a:endParaRPr/>
          </a:p>
        </p:txBody>
      </p:sp>
      <p:pic>
        <p:nvPicPr>
          <p:cNvPr id="1938" name="Google Shape;1938;p105"/>
          <p:cNvPicPr preferRelativeResize="0"/>
          <p:nvPr/>
        </p:nvPicPr>
        <p:blipFill>
          <a:blip r:embed="rId3">
            <a:alphaModFix/>
          </a:blip>
          <a:stretch>
            <a:fillRect/>
          </a:stretch>
        </p:blipFill>
        <p:spPr>
          <a:xfrm>
            <a:off x="371275" y="1828925"/>
            <a:ext cx="2609550" cy="1643325"/>
          </a:xfrm>
          <a:prstGeom prst="rect">
            <a:avLst/>
          </a:prstGeom>
          <a:noFill/>
          <a:ln>
            <a:noFill/>
          </a:ln>
        </p:spPr>
      </p:pic>
      <p:pic>
        <p:nvPicPr>
          <p:cNvPr id="1939" name="Google Shape;1939;p105"/>
          <p:cNvPicPr preferRelativeResize="0"/>
          <p:nvPr/>
        </p:nvPicPr>
        <p:blipFill>
          <a:blip r:embed="rId4">
            <a:alphaModFix/>
          </a:blip>
          <a:stretch>
            <a:fillRect/>
          </a:stretch>
        </p:blipFill>
        <p:spPr>
          <a:xfrm>
            <a:off x="288299" y="3810924"/>
            <a:ext cx="3044400" cy="793079"/>
          </a:xfrm>
          <a:prstGeom prst="rect">
            <a:avLst/>
          </a:prstGeom>
          <a:noFill/>
          <a:ln>
            <a:noFill/>
          </a:ln>
        </p:spPr>
      </p:pic>
      <p:pic>
        <p:nvPicPr>
          <p:cNvPr id="1940" name="Google Shape;1940;p105"/>
          <p:cNvPicPr preferRelativeResize="0"/>
          <p:nvPr/>
        </p:nvPicPr>
        <p:blipFill>
          <a:blip r:embed="rId5">
            <a:alphaModFix/>
          </a:blip>
          <a:stretch>
            <a:fillRect/>
          </a:stretch>
        </p:blipFill>
        <p:spPr>
          <a:xfrm>
            <a:off x="4200175" y="1750088"/>
            <a:ext cx="2039164" cy="1643325"/>
          </a:xfrm>
          <a:prstGeom prst="rect">
            <a:avLst/>
          </a:prstGeom>
          <a:noFill/>
          <a:ln>
            <a:noFill/>
          </a:ln>
        </p:spPr>
      </p:pic>
      <p:pic>
        <p:nvPicPr>
          <p:cNvPr id="1941" name="Google Shape;1941;p105"/>
          <p:cNvPicPr preferRelativeResize="0"/>
          <p:nvPr/>
        </p:nvPicPr>
        <p:blipFill>
          <a:blip r:embed="rId6">
            <a:alphaModFix/>
          </a:blip>
          <a:stretch>
            <a:fillRect/>
          </a:stretch>
        </p:blipFill>
        <p:spPr>
          <a:xfrm>
            <a:off x="4303762" y="3635600"/>
            <a:ext cx="2039175" cy="105286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5" name="Shape 1945"/>
        <p:cNvGrpSpPr/>
        <p:nvPr/>
      </p:nvGrpSpPr>
      <p:grpSpPr>
        <a:xfrm>
          <a:off x="0" y="0"/>
          <a:ext cx="0" cy="0"/>
          <a:chOff x="0" y="0"/>
          <a:chExt cx="0" cy="0"/>
        </a:xfrm>
      </p:grpSpPr>
      <p:sp>
        <p:nvSpPr>
          <p:cNvPr id="1946" name="Google Shape;1946;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947" name="Google Shape;1947;p106"/>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3 - Data Cleaning (EL</a:t>
            </a:r>
            <a:r>
              <a:rPr lang="en" u="sng">
                <a:solidFill>
                  <a:srgbClr val="FF0000"/>
                </a:solidFill>
              </a:rPr>
              <a:t>T</a:t>
            </a:r>
            <a:r>
              <a:rPr lang="en"/>
              <a:t>)</a:t>
            </a:r>
            <a:endParaRPr/>
          </a:p>
        </p:txBody>
      </p:sp>
      <p:pic>
        <p:nvPicPr>
          <p:cNvPr id="1948" name="Google Shape;1948;p106"/>
          <p:cNvPicPr preferRelativeResize="0"/>
          <p:nvPr/>
        </p:nvPicPr>
        <p:blipFill>
          <a:blip r:embed="rId3">
            <a:alphaModFix/>
          </a:blip>
          <a:stretch>
            <a:fillRect/>
          </a:stretch>
        </p:blipFill>
        <p:spPr>
          <a:xfrm>
            <a:off x="480700" y="2076850"/>
            <a:ext cx="2687750" cy="989800"/>
          </a:xfrm>
          <a:prstGeom prst="rect">
            <a:avLst/>
          </a:prstGeom>
          <a:noFill/>
          <a:ln>
            <a:noFill/>
          </a:ln>
        </p:spPr>
      </p:pic>
      <p:sp>
        <p:nvSpPr>
          <p:cNvPr id="1949" name="Google Shape;1949;p106"/>
          <p:cNvSpPr txBox="1"/>
          <p:nvPr>
            <p:ph idx="1" type="subTitle"/>
          </p:nvPr>
        </p:nvSpPr>
        <p:spPr>
          <a:xfrm>
            <a:off x="545975" y="1665575"/>
            <a:ext cx="25572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YAML file</a:t>
            </a:r>
            <a:endParaRPr/>
          </a:p>
        </p:txBody>
      </p:sp>
      <p:pic>
        <p:nvPicPr>
          <p:cNvPr id="1950" name="Google Shape;1950;p106"/>
          <p:cNvPicPr preferRelativeResize="0"/>
          <p:nvPr/>
        </p:nvPicPr>
        <p:blipFill>
          <a:blip r:embed="rId4">
            <a:alphaModFix/>
          </a:blip>
          <a:stretch>
            <a:fillRect/>
          </a:stretch>
        </p:blipFill>
        <p:spPr>
          <a:xfrm>
            <a:off x="4091438" y="2076838"/>
            <a:ext cx="3267075" cy="809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4" name="Shape 1954"/>
        <p:cNvGrpSpPr/>
        <p:nvPr/>
      </p:nvGrpSpPr>
      <p:grpSpPr>
        <a:xfrm>
          <a:off x="0" y="0"/>
          <a:ext cx="0" cy="0"/>
          <a:chOff x="0" y="0"/>
          <a:chExt cx="0" cy="0"/>
        </a:xfrm>
      </p:grpSpPr>
      <p:sp>
        <p:nvSpPr>
          <p:cNvPr id="1955" name="Google Shape;1955;p107"/>
          <p:cNvSpPr txBox="1"/>
          <p:nvPr>
            <p:ph idx="4" type="subTitle"/>
          </p:nvPr>
        </p:nvSpPr>
        <p:spPr>
          <a:xfrm>
            <a:off x="659960" y="4119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Linked with Direct Query so that live and updated data can be retrieved automatically</a:t>
            </a:r>
            <a:endParaRPr sz="1200"/>
          </a:p>
        </p:txBody>
      </p:sp>
      <p:sp>
        <p:nvSpPr>
          <p:cNvPr id="1956" name="Google Shape;1956;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957" name="Google Shape;1957;p107"/>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958" name="Google Shape;1958;p107"/>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959" name="Google Shape;1959;p107"/>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960" name="Google Shape;1960;p107"/>
          <p:cNvGrpSpPr/>
          <p:nvPr/>
        </p:nvGrpSpPr>
        <p:grpSpPr>
          <a:xfrm>
            <a:off x="-5636112" y="1887526"/>
            <a:ext cx="304000" cy="356205"/>
            <a:chOff x="-49375900" y="3550975"/>
            <a:chExt cx="256800" cy="300900"/>
          </a:xfrm>
        </p:grpSpPr>
        <p:sp>
          <p:nvSpPr>
            <p:cNvPr id="1961" name="Google Shape;1961;p10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2" name="Google Shape;1972;p107"/>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4 - Linkage to PowerBI</a:t>
            </a:r>
            <a:endParaRPr/>
          </a:p>
        </p:txBody>
      </p:sp>
      <p:pic>
        <p:nvPicPr>
          <p:cNvPr id="1973" name="Google Shape;1973;p107"/>
          <p:cNvPicPr preferRelativeResize="0"/>
          <p:nvPr/>
        </p:nvPicPr>
        <p:blipFill>
          <a:blip r:embed="rId3">
            <a:alphaModFix/>
          </a:blip>
          <a:stretch>
            <a:fillRect/>
          </a:stretch>
        </p:blipFill>
        <p:spPr>
          <a:xfrm>
            <a:off x="713225" y="1755450"/>
            <a:ext cx="2937850" cy="1961350"/>
          </a:xfrm>
          <a:prstGeom prst="rect">
            <a:avLst/>
          </a:prstGeom>
          <a:noFill/>
          <a:ln>
            <a:noFill/>
          </a:ln>
        </p:spPr>
      </p:pic>
      <p:pic>
        <p:nvPicPr>
          <p:cNvPr id="1974" name="Google Shape;1974;p107"/>
          <p:cNvPicPr preferRelativeResize="0"/>
          <p:nvPr/>
        </p:nvPicPr>
        <p:blipFill>
          <a:blip r:embed="rId4">
            <a:alphaModFix/>
          </a:blip>
          <a:stretch>
            <a:fillRect/>
          </a:stretch>
        </p:blipFill>
        <p:spPr>
          <a:xfrm>
            <a:off x="4203050" y="1828925"/>
            <a:ext cx="2891300" cy="19613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8" name="Shape 1978"/>
        <p:cNvGrpSpPr/>
        <p:nvPr/>
      </p:nvGrpSpPr>
      <p:grpSpPr>
        <a:xfrm>
          <a:off x="0" y="0"/>
          <a:ext cx="0" cy="0"/>
          <a:chOff x="0" y="0"/>
          <a:chExt cx="0" cy="0"/>
        </a:xfrm>
      </p:grpSpPr>
      <p:sp>
        <p:nvSpPr>
          <p:cNvPr id="1979" name="Google Shape;1979;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980" name="Google Shape;1980;p108"/>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981" name="Google Shape;1981;p108"/>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982" name="Google Shape;1982;p108"/>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983" name="Google Shape;1983;p108"/>
          <p:cNvGrpSpPr/>
          <p:nvPr/>
        </p:nvGrpSpPr>
        <p:grpSpPr>
          <a:xfrm>
            <a:off x="-5636112" y="1887526"/>
            <a:ext cx="304000" cy="356205"/>
            <a:chOff x="-49375900" y="3550975"/>
            <a:chExt cx="256800" cy="300900"/>
          </a:xfrm>
        </p:grpSpPr>
        <p:sp>
          <p:nvSpPr>
            <p:cNvPr id="1984" name="Google Shape;1984;p10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108"/>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5 - Create Dashboards</a:t>
            </a:r>
            <a:endParaRPr/>
          </a:p>
        </p:txBody>
      </p:sp>
      <p:sp>
        <p:nvSpPr>
          <p:cNvPr id="1996" name="Google Shape;1996;p108"/>
          <p:cNvSpPr txBox="1"/>
          <p:nvPr>
            <p:ph idx="4" type="subTitle"/>
          </p:nvPr>
        </p:nvSpPr>
        <p:spPr>
          <a:xfrm>
            <a:off x="160210" y="292435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Created new columns and measures in order to make visuals for my dashboards</a:t>
            </a:r>
            <a:endParaRPr sz="1600"/>
          </a:p>
        </p:txBody>
      </p:sp>
      <p:pic>
        <p:nvPicPr>
          <p:cNvPr id="1997" name="Google Shape;1997;p108"/>
          <p:cNvPicPr preferRelativeResize="0"/>
          <p:nvPr/>
        </p:nvPicPr>
        <p:blipFill>
          <a:blip r:embed="rId3">
            <a:alphaModFix/>
          </a:blip>
          <a:stretch>
            <a:fillRect/>
          </a:stretch>
        </p:blipFill>
        <p:spPr>
          <a:xfrm>
            <a:off x="3336760" y="1828925"/>
            <a:ext cx="1857801" cy="3173125"/>
          </a:xfrm>
          <a:prstGeom prst="rect">
            <a:avLst/>
          </a:prstGeom>
          <a:noFill/>
          <a:ln>
            <a:noFill/>
          </a:ln>
        </p:spPr>
      </p:pic>
      <p:pic>
        <p:nvPicPr>
          <p:cNvPr id="1998" name="Google Shape;1998;p108"/>
          <p:cNvPicPr preferRelativeResize="0"/>
          <p:nvPr/>
        </p:nvPicPr>
        <p:blipFill>
          <a:blip r:embed="rId4">
            <a:alphaModFix/>
          </a:blip>
          <a:stretch>
            <a:fillRect/>
          </a:stretch>
        </p:blipFill>
        <p:spPr>
          <a:xfrm>
            <a:off x="5760275" y="2360850"/>
            <a:ext cx="2571750" cy="2381250"/>
          </a:xfrm>
          <a:prstGeom prst="rect">
            <a:avLst/>
          </a:prstGeom>
          <a:noFill/>
          <a:ln>
            <a:noFill/>
          </a:ln>
        </p:spPr>
      </p:pic>
      <p:sp>
        <p:nvSpPr>
          <p:cNvPr id="1999" name="Google Shape;1999;p108"/>
          <p:cNvSpPr txBox="1"/>
          <p:nvPr>
            <p:ph idx="4" type="subTitle"/>
          </p:nvPr>
        </p:nvSpPr>
        <p:spPr>
          <a:xfrm>
            <a:off x="5386385" y="1770963"/>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New table</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3" name="Shape 2003"/>
        <p:cNvGrpSpPr/>
        <p:nvPr/>
      </p:nvGrpSpPr>
      <p:grpSpPr>
        <a:xfrm>
          <a:off x="0" y="0"/>
          <a:ext cx="0" cy="0"/>
          <a:chOff x="0" y="0"/>
          <a:chExt cx="0" cy="0"/>
        </a:xfrm>
      </p:grpSpPr>
      <p:sp>
        <p:nvSpPr>
          <p:cNvPr id="2004" name="Google Shape;2004;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2005" name="Google Shape;2005;p109"/>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2006" name="Google Shape;2006;p109"/>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2007" name="Google Shape;2007;p109"/>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2008" name="Google Shape;2008;p109"/>
          <p:cNvGrpSpPr/>
          <p:nvPr/>
        </p:nvGrpSpPr>
        <p:grpSpPr>
          <a:xfrm>
            <a:off x="-2078139" y="1893286"/>
            <a:ext cx="354586" cy="353888"/>
            <a:chOff x="-31094350" y="3194000"/>
            <a:chExt cx="292225" cy="291650"/>
          </a:xfrm>
        </p:grpSpPr>
        <p:sp>
          <p:nvSpPr>
            <p:cNvPr id="2009" name="Google Shape;2009;p10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109"/>
          <p:cNvGrpSpPr/>
          <p:nvPr/>
        </p:nvGrpSpPr>
        <p:grpSpPr>
          <a:xfrm>
            <a:off x="-5636112" y="1887526"/>
            <a:ext cx="304000" cy="356205"/>
            <a:chOff x="-49375900" y="3550975"/>
            <a:chExt cx="256800" cy="300900"/>
          </a:xfrm>
        </p:grpSpPr>
        <p:sp>
          <p:nvSpPr>
            <p:cNvPr id="2018" name="Google Shape;2018;p10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0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109"/>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5 - Create Dashboards</a:t>
            </a:r>
            <a:endParaRPr/>
          </a:p>
        </p:txBody>
      </p:sp>
      <p:pic>
        <p:nvPicPr>
          <p:cNvPr id="2030" name="Google Shape;2030;p109"/>
          <p:cNvPicPr preferRelativeResize="0"/>
          <p:nvPr/>
        </p:nvPicPr>
        <p:blipFill>
          <a:blip r:embed="rId3">
            <a:alphaModFix/>
          </a:blip>
          <a:stretch>
            <a:fillRect/>
          </a:stretch>
        </p:blipFill>
        <p:spPr>
          <a:xfrm>
            <a:off x="3511425" y="1665575"/>
            <a:ext cx="5297800" cy="3232200"/>
          </a:xfrm>
          <a:prstGeom prst="rect">
            <a:avLst/>
          </a:prstGeom>
          <a:noFill/>
          <a:ln>
            <a:noFill/>
          </a:ln>
        </p:spPr>
      </p:pic>
      <p:sp>
        <p:nvSpPr>
          <p:cNvPr id="2031" name="Google Shape;2031;p109"/>
          <p:cNvSpPr txBox="1"/>
          <p:nvPr>
            <p:ph idx="4" type="subTitle"/>
          </p:nvPr>
        </p:nvSpPr>
        <p:spPr>
          <a:xfrm>
            <a:off x="0" y="2093550"/>
            <a:ext cx="3388200" cy="19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Snowflake Schema Created:</a:t>
            </a:r>
            <a:endParaRPr sz="1600"/>
          </a:p>
          <a:p>
            <a:pPr indent="-330200" lvl="0" marL="457200" rtl="0" algn="ctr">
              <a:spcBef>
                <a:spcPts val="0"/>
              </a:spcBef>
              <a:spcAft>
                <a:spcPts val="0"/>
              </a:spcAft>
              <a:buSzPts val="1600"/>
              <a:buChar char="-"/>
            </a:pPr>
            <a:r>
              <a:rPr lang="en" sz="1600"/>
              <a:t>Category</a:t>
            </a:r>
            <a:endParaRPr sz="1600"/>
          </a:p>
          <a:p>
            <a:pPr indent="-330200" lvl="0" marL="457200" rtl="0" algn="ctr">
              <a:spcBef>
                <a:spcPts val="0"/>
              </a:spcBef>
              <a:spcAft>
                <a:spcPts val="0"/>
              </a:spcAft>
              <a:buSzPts val="1600"/>
              <a:buChar char="-"/>
            </a:pPr>
            <a:r>
              <a:rPr lang="en" sz="1600"/>
              <a:t>Product</a:t>
            </a:r>
            <a:endParaRPr sz="1600"/>
          </a:p>
          <a:p>
            <a:pPr indent="-330200" lvl="0" marL="457200" rtl="0" algn="ctr">
              <a:spcBef>
                <a:spcPts val="0"/>
              </a:spcBef>
              <a:spcAft>
                <a:spcPts val="0"/>
              </a:spcAft>
              <a:buSzPts val="1600"/>
              <a:buChar char="-"/>
            </a:pPr>
            <a:r>
              <a:rPr lang="en" sz="1600"/>
              <a:t>Orders</a:t>
            </a:r>
            <a:endParaRPr sz="1600"/>
          </a:p>
          <a:p>
            <a:pPr indent="-330200" lvl="0" marL="457200" rtl="0" algn="ctr">
              <a:spcBef>
                <a:spcPts val="0"/>
              </a:spcBef>
              <a:spcAft>
                <a:spcPts val="0"/>
              </a:spcAft>
              <a:buSzPts val="1600"/>
              <a:buChar char="-"/>
            </a:pPr>
            <a:r>
              <a:rPr lang="en" sz="1600"/>
              <a:t>Customer</a:t>
            </a:r>
            <a:endParaRPr sz="1600"/>
          </a:p>
          <a:p>
            <a:pPr indent="-330200" lvl="0" marL="457200" rtl="0" algn="ctr">
              <a:spcBef>
                <a:spcPts val="0"/>
              </a:spcBef>
              <a:spcAft>
                <a:spcPts val="0"/>
              </a:spcAft>
              <a:buSzPts val="1600"/>
              <a:buChar char="-"/>
            </a:pPr>
            <a:r>
              <a:rPr lang="en" sz="1600"/>
              <a:t>Order Detail</a:t>
            </a:r>
            <a:endParaRPr sz="1600"/>
          </a:p>
          <a:p>
            <a:pPr indent="-330200" lvl="0" marL="457200" rtl="0" algn="ctr">
              <a:spcBef>
                <a:spcPts val="0"/>
              </a:spcBef>
              <a:spcAft>
                <a:spcPts val="0"/>
              </a:spcAft>
              <a:buSzPts val="1600"/>
              <a:buChar char="-"/>
            </a:pPr>
            <a:r>
              <a:rPr lang="en" sz="1600"/>
              <a:t>Calendar (created)</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pic>
        <p:nvPicPr>
          <p:cNvPr id="2036" name="Google Shape;2036;p110"/>
          <p:cNvPicPr preferRelativeResize="0"/>
          <p:nvPr/>
        </p:nvPicPr>
        <p:blipFill>
          <a:blip r:embed="rId3">
            <a:alphaModFix/>
          </a:blip>
          <a:stretch>
            <a:fillRect/>
          </a:stretch>
        </p:blipFill>
        <p:spPr>
          <a:xfrm>
            <a:off x="2229375" y="1020075"/>
            <a:ext cx="6743157" cy="3786950"/>
          </a:xfrm>
          <a:prstGeom prst="rect">
            <a:avLst/>
          </a:prstGeom>
          <a:noFill/>
          <a:ln>
            <a:noFill/>
          </a:ln>
        </p:spPr>
      </p:pic>
      <p:sp>
        <p:nvSpPr>
          <p:cNvPr id="2037" name="Google Shape;2037;p110"/>
          <p:cNvSpPr txBox="1"/>
          <p:nvPr>
            <p:ph idx="4294967295" type="title"/>
          </p:nvPr>
        </p:nvSpPr>
        <p:spPr>
          <a:xfrm>
            <a:off x="720000" y="64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Overview </a:t>
            </a:r>
            <a:r>
              <a:rPr lang="en"/>
              <a:t>Dashboard</a:t>
            </a:r>
            <a:endParaRPr/>
          </a:p>
        </p:txBody>
      </p:sp>
      <p:sp>
        <p:nvSpPr>
          <p:cNvPr id="2038" name="Google Shape;2038;p110"/>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2039" name="Google Shape;2039;p110"/>
          <p:cNvSpPr txBox="1"/>
          <p:nvPr/>
        </p:nvSpPr>
        <p:spPr>
          <a:xfrm>
            <a:off x="153075" y="2263150"/>
            <a:ext cx="20763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Allows NWT to identify interesting points and helps highlight problems and opportunities for improvement</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Provides insights into sales performance and trends for informed decision-making</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11"/>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045" name="Google Shape;2045;p111"/>
          <p:cNvPicPr preferRelativeResize="0"/>
          <p:nvPr/>
        </p:nvPicPr>
        <p:blipFill>
          <a:blip r:embed="rId3">
            <a:alphaModFix/>
          </a:blip>
          <a:stretch>
            <a:fillRect/>
          </a:stretch>
        </p:blipFill>
        <p:spPr>
          <a:xfrm>
            <a:off x="461300" y="2233000"/>
            <a:ext cx="2279700" cy="1126800"/>
          </a:xfrm>
          <a:prstGeom prst="roundRect">
            <a:avLst>
              <a:gd fmla="val 16667" name="adj"/>
            </a:avLst>
          </a:prstGeom>
          <a:noFill/>
          <a:ln>
            <a:noFill/>
          </a:ln>
        </p:spPr>
      </p:pic>
      <p:pic>
        <p:nvPicPr>
          <p:cNvPr id="2046" name="Google Shape;2046;p111"/>
          <p:cNvPicPr preferRelativeResize="0"/>
          <p:nvPr/>
        </p:nvPicPr>
        <p:blipFill>
          <a:blip r:embed="rId4">
            <a:alphaModFix/>
          </a:blip>
          <a:stretch>
            <a:fillRect/>
          </a:stretch>
        </p:blipFill>
        <p:spPr>
          <a:xfrm>
            <a:off x="461300" y="919100"/>
            <a:ext cx="2279700" cy="1058400"/>
          </a:xfrm>
          <a:prstGeom prst="roundRect">
            <a:avLst>
              <a:gd fmla="val 16667" name="adj"/>
            </a:avLst>
          </a:prstGeom>
          <a:noFill/>
          <a:ln>
            <a:noFill/>
          </a:ln>
        </p:spPr>
      </p:pic>
      <p:pic>
        <p:nvPicPr>
          <p:cNvPr id="2047" name="Google Shape;2047;p111"/>
          <p:cNvPicPr preferRelativeResize="0"/>
          <p:nvPr/>
        </p:nvPicPr>
        <p:blipFill>
          <a:blip r:embed="rId5">
            <a:alphaModFix/>
          </a:blip>
          <a:stretch>
            <a:fillRect/>
          </a:stretch>
        </p:blipFill>
        <p:spPr>
          <a:xfrm>
            <a:off x="2942425" y="3413075"/>
            <a:ext cx="2755200" cy="1358700"/>
          </a:xfrm>
          <a:prstGeom prst="roundRect">
            <a:avLst>
              <a:gd fmla="val 16667" name="adj"/>
            </a:avLst>
          </a:prstGeom>
          <a:noFill/>
          <a:ln>
            <a:noFill/>
          </a:ln>
        </p:spPr>
      </p:pic>
      <p:pic>
        <p:nvPicPr>
          <p:cNvPr id="2048" name="Google Shape;2048;p111"/>
          <p:cNvPicPr preferRelativeResize="0"/>
          <p:nvPr/>
        </p:nvPicPr>
        <p:blipFill>
          <a:blip r:embed="rId6">
            <a:alphaModFix/>
          </a:blip>
          <a:stretch>
            <a:fillRect/>
          </a:stretch>
        </p:blipFill>
        <p:spPr>
          <a:xfrm>
            <a:off x="461301" y="3615311"/>
            <a:ext cx="2279700" cy="1299300"/>
          </a:xfrm>
          <a:prstGeom prst="roundRect">
            <a:avLst>
              <a:gd fmla="val 16667" name="adj"/>
            </a:avLst>
          </a:prstGeom>
          <a:noFill/>
          <a:ln>
            <a:noFill/>
          </a:ln>
        </p:spPr>
      </p:pic>
      <p:pic>
        <p:nvPicPr>
          <p:cNvPr id="2049" name="Google Shape;2049;p111"/>
          <p:cNvPicPr preferRelativeResize="0"/>
          <p:nvPr/>
        </p:nvPicPr>
        <p:blipFill>
          <a:blip r:embed="rId7">
            <a:alphaModFix/>
          </a:blip>
          <a:stretch>
            <a:fillRect/>
          </a:stretch>
        </p:blipFill>
        <p:spPr>
          <a:xfrm>
            <a:off x="6144300" y="2146750"/>
            <a:ext cx="2677200" cy="1299300"/>
          </a:xfrm>
          <a:prstGeom prst="roundRect">
            <a:avLst>
              <a:gd fmla="val 16667" name="adj"/>
            </a:avLst>
          </a:prstGeom>
          <a:noFill/>
          <a:ln>
            <a:noFill/>
          </a:ln>
        </p:spPr>
      </p:pic>
      <p:pic>
        <p:nvPicPr>
          <p:cNvPr id="2050" name="Google Shape;2050;p111"/>
          <p:cNvPicPr preferRelativeResize="0"/>
          <p:nvPr/>
        </p:nvPicPr>
        <p:blipFill>
          <a:blip r:embed="rId8">
            <a:alphaModFix/>
          </a:blip>
          <a:stretch>
            <a:fillRect/>
          </a:stretch>
        </p:blipFill>
        <p:spPr>
          <a:xfrm>
            <a:off x="3082374" y="1540850"/>
            <a:ext cx="2755200" cy="1349100"/>
          </a:xfrm>
          <a:prstGeom prst="roundRect">
            <a:avLst>
              <a:gd fmla="val 16667" name="adj"/>
            </a:avLst>
          </a:prstGeom>
          <a:noFill/>
          <a:ln>
            <a:noFill/>
          </a:ln>
        </p:spPr>
      </p:pic>
      <p:pic>
        <p:nvPicPr>
          <p:cNvPr id="2051" name="Google Shape;2051;p111"/>
          <p:cNvPicPr preferRelativeResize="0"/>
          <p:nvPr/>
        </p:nvPicPr>
        <p:blipFill>
          <a:blip r:embed="rId9">
            <a:alphaModFix/>
          </a:blip>
          <a:stretch>
            <a:fillRect/>
          </a:stretch>
        </p:blipFill>
        <p:spPr>
          <a:xfrm>
            <a:off x="6144300" y="3615300"/>
            <a:ext cx="2279700" cy="1528200"/>
          </a:xfrm>
          <a:prstGeom prst="roundRect">
            <a:avLst>
              <a:gd fmla="val 16667" name="adj"/>
            </a:avLst>
          </a:prstGeom>
          <a:noFill/>
          <a:ln>
            <a:noFill/>
          </a:ln>
        </p:spPr>
      </p:pic>
      <p:pic>
        <p:nvPicPr>
          <p:cNvPr id="2052" name="Google Shape;2052;p111"/>
          <p:cNvPicPr preferRelativeResize="0"/>
          <p:nvPr/>
        </p:nvPicPr>
        <p:blipFill>
          <a:blip r:embed="rId10">
            <a:alphaModFix/>
          </a:blip>
          <a:stretch>
            <a:fillRect/>
          </a:stretch>
        </p:blipFill>
        <p:spPr>
          <a:xfrm>
            <a:off x="6318900" y="628400"/>
            <a:ext cx="2328000" cy="1349100"/>
          </a:xfrm>
          <a:prstGeom prst="roundRect">
            <a:avLst>
              <a:gd fmla="val 16667" name="adj"/>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1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058" name="Google Shape;2058;p112"/>
          <p:cNvPicPr preferRelativeResize="0"/>
          <p:nvPr/>
        </p:nvPicPr>
        <p:blipFill>
          <a:blip r:embed="rId3">
            <a:alphaModFix/>
          </a:blip>
          <a:stretch>
            <a:fillRect/>
          </a:stretch>
        </p:blipFill>
        <p:spPr>
          <a:xfrm>
            <a:off x="2537675" y="1398725"/>
            <a:ext cx="2146200" cy="1060800"/>
          </a:xfrm>
          <a:prstGeom prst="roundRect">
            <a:avLst>
              <a:gd fmla="val 16667" name="adj"/>
            </a:avLst>
          </a:prstGeom>
          <a:noFill/>
          <a:ln>
            <a:noFill/>
          </a:ln>
        </p:spPr>
      </p:pic>
      <p:pic>
        <p:nvPicPr>
          <p:cNvPr id="2059" name="Google Shape;2059;p112"/>
          <p:cNvPicPr preferRelativeResize="0"/>
          <p:nvPr/>
        </p:nvPicPr>
        <p:blipFill>
          <a:blip r:embed="rId4">
            <a:alphaModFix/>
          </a:blip>
          <a:stretch>
            <a:fillRect/>
          </a:stretch>
        </p:blipFill>
        <p:spPr>
          <a:xfrm>
            <a:off x="117175" y="1398725"/>
            <a:ext cx="2279700" cy="1058400"/>
          </a:xfrm>
          <a:prstGeom prst="roundRect">
            <a:avLst>
              <a:gd fmla="val 16667" name="adj"/>
            </a:avLst>
          </a:prstGeom>
          <a:noFill/>
          <a:ln>
            <a:noFill/>
          </a:ln>
        </p:spPr>
      </p:pic>
      <p:pic>
        <p:nvPicPr>
          <p:cNvPr id="2060" name="Google Shape;2060;p112"/>
          <p:cNvPicPr preferRelativeResize="0"/>
          <p:nvPr/>
        </p:nvPicPr>
        <p:blipFill>
          <a:blip r:embed="rId5">
            <a:alphaModFix/>
          </a:blip>
          <a:stretch>
            <a:fillRect/>
          </a:stretch>
        </p:blipFill>
        <p:spPr>
          <a:xfrm>
            <a:off x="6854975" y="1399863"/>
            <a:ext cx="2146200" cy="1058400"/>
          </a:xfrm>
          <a:prstGeom prst="roundRect">
            <a:avLst>
              <a:gd fmla="val 16667" name="adj"/>
            </a:avLst>
          </a:prstGeom>
          <a:noFill/>
          <a:ln>
            <a:noFill/>
          </a:ln>
        </p:spPr>
      </p:pic>
      <p:pic>
        <p:nvPicPr>
          <p:cNvPr id="2061" name="Google Shape;2061;p112"/>
          <p:cNvPicPr preferRelativeResize="0"/>
          <p:nvPr/>
        </p:nvPicPr>
        <p:blipFill>
          <a:blip r:embed="rId6">
            <a:alphaModFix/>
          </a:blip>
          <a:stretch>
            <a:fillRect/>
          </a:stretch>
        </p:blipFill>
        <p:spPr>
          <a:xfrm>
            <a:off x="4751338" y="1348962"/>
            <a:ext cx="2036100" cy="1160400"/>
          </a:xfrm>
          <a:prstGeom prst="roundRect">
            <a:avLst>
              <a:gd fmla="val 16667" name="adj"/>
            </a:avLst>
          </a:prstGeom>
          <a:noFill/>
          <a:ln>
            <a:noFill/>
          </a:ln>
        </p:spPr>
      </p:pic>
      <p:pic>
        <p:nvPicPr>
          <p:cNvPr id="2062" name="Google Shape;2062;p112"/>
          <p:cNvPicPr preferRelativeResize="0"/>
          <p:nvPr/>
        </p:nvPicPr>
        <p:blipFill>
          <a:blip r:embed="rId7">
            <a:alphaModFix/>
          </a:blip>
          <a:stretch>
            <a:fillRect/>
          </a:stretch>
        </p:blipFill>
        <p:spPr>
          <a:xfrm>
            <a:off x="0" y="2611834"/>
            <a:ext cx="9144001" cy="16159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62" name="Google Shape;562;p32"/>
          <p:cNvSpPr txBox="1"/>
          <p:nvPr>
            <p:ph idx="4" type="subTitle"/>
          </p:nvPr>
        </p:nvSpPr>
        <p:spPr>
          <a:xfrm>
            <a:off x="713225" y="20918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Processing Speed </a:t>
            </a:r>
            <a:endParaRPr/>
          </a:p>
        </p:txBody>
      </p:sp>
      <p:sp>
        <p:nvSpPr>
          <p:cNvPr id="563" name="Google Shape;563;p32"/>
          <p:cNvSpPr txBox="1"/>
          <p:nvPr>
            <p:ph idx="1" type="subTitle"/>
          </p:nvPr>
        </p:nvSpPr>
        <p:spPr>
          <a:xfrm>
            <a:off x="713225" y="25688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Large analytical queries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Unable to meet reporting requirements </a:t>
            </a:r>
            <a:endParaRPr/>
          </a:p>
        </p:txBody>
      </p:sp>
      <p:sp>
        <p:nvSpPr>
          <p:cNvPr id="564" name="Google Shape;564;p32"/>
          <p:cNvSpPr/>
          <p:nvPr/>
        </p:nvSpPr>
        <p:spPr>
          <a:xfrm>
            <a:off x="3825447" y="25063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65" name="Google Shape;565;p32"/>
          <p:cNvSpPr txBox="1"/>
          <p:nvPr>
            <p:ph idx="4" type="subTitle"/>
          </p:nvPr>
        </p:nvSpPr>
        <p:spPr>
          <a:xfrm>
            <a:off x="5742425" y="20918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Things we implemented </a:t>
            </a:r>
            <a:endParaRPr/>
          </a:p>
        </p:txBody>
      </p:sp>
      <p:sp>
        <p:nvSpPr>
          <p:cNvPr id="566" name="Google Shape;566;p32"/>
          <p:cNvSpPr txBox="1"/>
          <p:nvPr>
            <p:ph idx="1" type="subTitle"/>
          </p:nvPr>
        </p:nvSpPr>
        <p:spPr>
          <a:xfrm>
            <a:off x="5559575" y="2568800"/>
            <a:ext cx="28713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loading and creating tables (snowflake)</a:t>
            </a:r>
            <a:endParaRPr/>
          </a:p>
          <a:p>
            <a:pPr indent="0" lvl="0" marL="0" rtl="0" algn="ctr">
              <a:spcBef>
                <a:spcPts val="0"/>
              </a:spcBef>
              <a:spcAft>
                <a:spcPts val="0"/>
              </a:spcAft>
              <a:buNone/>
            </a:pPr>
            <a:r>
              <a:rPr lang="en"/>
              <a:t>ELT Pipeline (dbt cloud)</a:t>
            </a:r>
            <a:endParaRPr/>
          </a:p>
          <a:p>
            <a:pPr indent="0" lvl="0" marL="0" rtl="0" algn="ctr">
              <a:spcBef>
                <a:spcPts val="0"/>
              </a:spcBef>
              <a:spcAft>
                <a:spcPts val="0"/>
              </a:spcAft>
              <a:buNone/>
            </a:pPr>
            <a:r>
              <a:rPr lang="en"/>
              <a:t>CI/CD Pipeline (GitHub)</a:t>
            </a:r>
            <a:endParaRPr/>
          </a:p>
          <a:p>
            <a:pPr indent="0" lvl="0" marL="0" rtl="0" algn="ctr">
              <a:spcBef>
                <a:spcPts val="0"/>
              </a:spcBef>
              <a:spcAft>
                <a:spcPts val="0"/>
              </a:spcAft>
              <a:buNone/>
            </a:pPr>
            <a:r>
              <a:rPr lang="en"/>
              <a:t>Reports (Linkage to Power Bi)</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13"/>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068" name="Google Shape;2068;p113"/>
          <p:cNvPicPr preferRelativeResize="0"/>
          <p:nvPr/>
        </p:nvPicPr>
        <p:blipFill>
          <a:blip r:embed="rId3">
            <a:alphaModFix/>
          </a:blip>
          <a:stretch>
            <a:fillRect/>
          </a:stretch>
        </p:blipFill>
        <p:spPr>
          <a:xfrm>
            <a:off x="3623925" y="1305449"/>
            <a:ext cx="5070125" cy="1825591"/>
          </a:xfrm>
          <a:prstGeom prst="rect">
            <a:avLst/>
          </a:prstGeom>
          <a:noFill/>
          <a:ln>
            <a:noFill/>
          </a:ln>
        </p:spPr>
      </p:pic>
      <p:pic>
        <p:nvPicPr>
          <p:cNvPr id="2069" name="Google Shape;2069;p113"/>
          <p:cNvPicPr preferRelativeResize="0"/>
          <p:nvPr/>
        </p:nvPicPr>
        <p:blipFill>
          <a:blip r:embed="rId4">
            <a:alphaModFix/>
          </a:blip>
          <a:stretch>
            <a:fillRect/>
          </a:stretch>
        </p:blipFill>
        <p:spPr>
          <a:xfrm>
            <a:off x="228588" y="1781300"/>
            <a:ext cx="2781300" cy="1349700"/>
          </a:xfrm>
          <a:prstGeom prst="roundRect">
            <a:avLst>
              <a:gd fmla="val 16667" name="adj"/>
            </a:avLst>
          </a:prstGeom>
          <a:noFill/>
          <a:ln>
            <a:noFill/>
          </a:ln>
        </p:spPr>
      </p:pic>
      <p:pic>
        <p:nvPicPr>
          <p:cNvPr id="2070" name="Google Shape;2070;p113"/>
          <p:cNvPicPr preferRelativeResize="0"/>
          <p:nvPr/>
        </p:nvPicPr>
        <p:blipFill>
          <a:blip r:embed="rId5">
            <a:alphaModFix/>
          </a:blip>
          <a:stretch>
            <a:fillRect/>
          </a:stretch>
        </p:blipFill>
        <p:spPr>
          <a:xfrm>
            <a:off x="241050" y="3229350"/>
            <a:ext cx="2756400" cy="1349700"/>
          </a:xfrm>
          <a:prstGeom prst="roundRect">
            <a:avLst>
              <a:gd fmla="val 16667" name="adj"/>
            </a:avLst>
          </a:prstGeom>
          <a:noFill/>
          <a:ln>
            <a:noFill/>
          </a:ln>
        </p:spPr>
      </p:pic>
      <p:pic>
        <p:nvPicPr>
          <p:cNvPr id="2071" name="Google Shape;2071;p113"/>
          <p:cNvPicPr preferRelativeResize="0"/>
          <p:nvPr/>
        </p:nvPicPr>
        <p:blipFill>
          <a:blip r:embed="rId6">
            <a:alphaModFix/>
          </a:blip>
          <a:stretch>
            <a:fillRect/>
          </a:stretch>
        </p:blipFill>
        <p:spPr>
          <a:xfrm>
            <a:off x="3700999" y="3229349"/>
            <a:ext cx="4915976" cy="1728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14"/>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077" name="Google Shape;2077;p114"/>
          <p:cNvPicPr preferRelativeResize="0"/>
          <p:nvPr/>
        </p:nvPicPr>
        <p:blipFill>
          <a:blip r:embed="rId3">
            <a:alphaModFix/>
          </a:blip>
          <a:stretch>
            <a:fillRect/>
          </a:stretch>
        </p:blipFill>
        <p:spPr>
          <a:xfrm>
            <a:off x="187375" y="1911150"/>
            <a:ext cx="3387300" cy="1963200"/>
          </a:xfrm>
          <a:prstGeom prst="roundRect">
            <a:avLst>
              <a:gd fmla="val 16667" name="adj"/>
            </a:avLst>
          </a:prstGeom>
          <a:noFill/>
          <a:ln>
            <a:noFill/>
          </a:ln>
        </p:spPr>
      </p:pic>
      <p:pic>
        <p:nvPicPr>
          <p:cNvPr id="2078" name="Google Shape;2078;p114"/>
          <p:cNvPicPr preferRelativeResize="0"/>
          <p:nvPr/>
        </p:nvPicPr>
        <p:blipFill>
          <a:blip r:embed="rId4">
            <a:alphaModFix/>
          </a:blip>
          <a:stretch>
            <a:fillRect/>
          </a:stretch>
        </p:blipFill>
        <p:spPr>
          <a:xfrm>
            <a:off x="4185756" y="1670677"/>
            <a:ext cx="4433125" cy="2444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15"/>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084" name="Google Shape;2084;p115"/>
          <p:cNvPicPr preferRelativeResize="0"/>
          <p:nvPr/>
        </p:nvPicPr>
        <p:blipFill>
          <a:blip r:embed="rId3">
            <a:alphaModFix/>
          </a:blip>
          <a:stretch>
            <a:fillRect/>
          </a:stretch>
        </p:blipFill>
        <p:spPr>
          <a:xfrm>
            <a:off x="4430675" y="1260050"/>
            <a:ext cx="2853025" cy="1959500"/>
          </a:xfrm>
          <a:prstGeom prst="rect">
            <a:avLst/>
          </a:prstGeom>
          <a:noFill/>
          <a:ln>
            <a:noFill/>
          </a:ln>
        </p:spPr>
      </p:pic>
      <p:pic>
        <p:nvPicPr>
          <p:cNvPr id="2085" name="Google Shape;2085;p115"/>
          <p:cNvPicPr preferRelativeResize="0"/>
          <p:nvPr/>
        </p:nvPicPr>
        <p:blipFill>
          <a:blip r:embed="rId4">
            <a:alphaModFix/>
          </a:blip>
          <a:stretch>
            <a:fillRect/>
          </a:stretch>
        </p:blipFill>
        <p:spPr>
          <a:xfrm>
            <a:off x="865325" y="1926875"/>
            <a:ext cx="2740200" cy="1836900"/>
          </a:xfrm>
          <a:prstGeom prst="roundRect">
            <a:avLst>
              <a:gd fmla="val 16667" name="adj"/>
            </a:avLst>
          </a:prstGeom>
          <a:noFill/>
          <a:ln>
            <a:noFill/>
          </a:ln>
        </p:spPr>
      </p:pic>
      <p:pic>
        <p:nvPicPr>
          <p:cNvPr id="2086" name="Google Shape;2086;p115"/>
          <p:cNvPicPr preferRelativeResize="0"/>
          <p:nvPr/>
        </p:nvPicPr>
        <p:blipFill>
          <a:blip r:embed="rId5">
            <a:alphaModFix/>
          </a:blip>
          <a:stretch>
            <a:fillRect/>
          </a:stretch>
        </p:blipFill>
        <p:spPr>
          <a:xfrm>
            <a:off x="4541475" y="3306600"/>
            <a:ext cx="2631432" cy="1836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16"/>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92" name="Google Shape;2092;p116"/>
          <p:cNvSpPr txBox="1"/>
          <p:nvPr>
            <p:ph type="title"/>
          </p:nvPr>
        </p:nvSpPr>
        <p:spPr>
          <a:xfrm>
            <a:off x="4266050" y="2582800"/>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Tan </a:t>
            </a:r>
            <a:r>
              <a:rPr lang="en"/>
              <a:t>Li Yan</a:t>
            </a:r>
            <a:endParaRPr/>
          </a:p>
        </p:txBody>
      </p:sp>
      <p:pic>
        <p:nvPicPr>
          <p:cNvPr descr="A person wearing glasses and a black shirt&#10;&#10;Description automatically generated" id="2093" name="Google Shape;2093;p116"/>
          <p:cNvPicPr preferRelativeResize="0"/>
          <p:nvPr/>
        </p:nvPicPr>
        <p:blipFill>
          <a:blip r:embed="rId3">
            <a:alphaModFix/>
          </a:blip>
          <a:stretch>
            <a:fillRect/>
          </a:stretch>
        </p:blipFill>
        <p:spPr>
          <a:xfrm>
            <a:off x="1221663" y="1668201"/>
            <a:ext cx="2123575" cy="21104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Dashboard</a:t>
            </a:r>
            <a:endParaRPr/>
          </a:p>
        </p:txBody>
      </p:sp>
      <p:pic>
        <p:nvPicPr>
          <p:cNvPr id="2099" name="Google Shape;2099;p117"/>
          <p:cNvPicPr preferRelativeResize="0"/>
          <p:nvPr/>
        </p:nvPicPr>
        <p:blipFill>
          <a:blip r:embed="rId3">
            <a:alphaModFix/>
          </a:blip>
          <a:stretch>
            <a:fillRect/>
          </a:stretch>
        </p:blipFill>
        <p:spPr>
          <a:xfrm>
            <a:off x="2570200" y="1378400"/>
            <a:ext cx="6113724" cy="3462275"/>
          </a:xfrm>
          <a:prstGeom prst="rect">
            <a:avLst/>
          </a:prstGeom>
          <a:noFill/>
          <a:ln>
            <a:noFill/>
          </a:ln>
        </p:spPr>
      </p:pic>
      <p:sp>
        <p:nvSpPr>
          <p:cNvPr id="2100" name="Google Shape;2100;p117"/>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2101" name="Google Shape;2101;p117"/>
          <p:cNvSpPr txBox="1"/>
          <p:nvPr/>
        </p:nvSpPr>
        <p:spPr>
          <a:xfrm>
            <a:off x="238925" y="2263150"/>
            <a:ext cx="22059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Identify, track and optimize all processes between the supplier &amp; NWT</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Allow NWT to potentially broker </a:t>
            </a:r>
            <a:r>
              <a:rPr b="1" lang="en" sz="1200">
                <a:solidFill>
                  <a:schemeClr val="dk1"/>
                </a:solidFill>
                <a:latin typeface="Sarabun"/>
                <a:ea typeface="Sarabun"/>
                <a:cs typeface="Sarabun"/>
                <a:sym typeface="Sarabun"/>
              </a:rPr>
              <a:t>better deals</a:t>
            </a:r>
            <a:r>
              <a:rPr lang="en" sz="1200">
                <a:solidFill>
                  <a:schemeClr val="dk1"/>
                </a:solidFill>
                <a:latin typeface="Sarabun"/>
                <a:ea typeface="Sarabun"/>
                <a:cs typeface="Sarabun"/>
                <a:sym typeface="Sarabun"/>
              </a:rPr>
              <a:t> with suppliers.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107" name="Google Shape;2107;p118"/>
          <p:cNvPicPr preferRelativeResize="0"/>
          <p:nvPr/>
        </p:nvPicPr>
        <p:blipFill>
          <a:blip r:embed="rId3">
            <a:alphaModFix/>
          </a:blip>
          <a:stretch>
            <a:fillRect/>
          </a:stretch>
        </p:blipFill>
        <p:spPr>
          <a:xfrm>
            <a:off x="360600" y="1303425"/>
            <a:ext cx="8299198" cy="3300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 </a:t>
            </a:r>
            <a:endParaRPr/>
          </a:p>
        </p:txBody>
      </p:sp>
      <p:pic>
        <p:nvPicPr>
          <p:cNvPr id="2113" name="Google Shape;2113;p119"/>
          <p:cNvPicPr preferRelativeResize="0"/>
          <p:nvPr/>
        </p:nvPicPr>
        <p:blipFill>
          <a:blip r:embed="rId3">
            <a:alphaModFix/>
          </a:blip>
          <a:stretch>
            <a:fillRect/>
          </a:stretch>
        </p:blipFill>
        <p:spPr>
          <a:xfrm>
            <a:off x="3956575" y="1753550"/>
            <a:ext cx="5068300" cy="2733200"/>
          </a:xfrm>
          <a:prstGeom prst="rect">
            <a:avLst/>
          </a:prstGeom>
          <a:noFill/>
          <a:ln>
            <a:noFill/>
          </a:ln>
        </p:spPr>
      </p:pic>
      <p:sp>
        <p:nvSpPr>
          <p:cNvPr id="2114" name="Google Shape;2114;p119"/>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15" name="Google Shape;2115;p119"/>
          <p:cNvPicPr preferRelativeResize="0"/>
          <p:nvPr/>
        </p:nvPicPr>
        <p:blipFill>
          <a:blip r:embed="rId4">
            <a:alphaModFix/>
          </a:blip>
          <a:stretch>
            <a:fillRect/>
          </a:stretch>
        </p:blipFill>
        <p:spPr>
          <a:xfrm>
            <a:off x="240350" y="2020050"/>
            <a:ext cx="3038175" cy="182973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sp>
        <p:nvSpPr>
          <p:cNvPr id="2121" name="Google Shape;2121;p120"/>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22" name="Google Shape;2122;p120"/>
          <p:cNvPicPr preferRelativeResize="0"/>
          <p:nvPr/>
        </p:nvPicPr>
        <p:blipFill>
          <a:blip r:embed="rId3">
            <a:alphaModFix/>
          </a:blip>
          <a:stretch>
            <a:fillRect/>
          </a:stretch>
        </p:blipFill>
        <p:spPr>
          <a:xfrm>
            <a:off x="290950" y="2047950"/>
            <a:ext cx="2886075" cy="1714500"/>
          </a:xfrm>
          <a:prstGeom prst="rect">
            <a:avLst/>
          </a:prstGeom>
          <a:noFill/>
          <a:ln>
            <a:noFill/>
          </a:ln>
        </p:spPr>
      </p:pic>
      <p:pic>
        <p:nvPicPr>
          <p:cNvPr id="2123" name="Google Shape;2123;p120"/>
          <p:cNvPicPr preferRelativeResize="0"/>
          <p:nvPr/>
        </p:nvPicPr>
        <p:blipFill>
          <a:blip r:embed="rId4">
            <a:alphaModFix/>
          </a:blip>
          <a:stretch>
            <a:fillRect/>
          </a:stretch>
        </p:blipFill>
        <p:spPr>
          <a:xfrm>
            <a:off x="4090275" y="1588900"/>
            <a:ext cx="5370675" cy="2942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sp>
        <p:nvSpPr>
          <p:cNvPr id="2129" name="Google Shape;2129;p121"/>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30" name="Google Shape;2130;p121"/>
          <p:cNvPicPr preferRelativeResize="0"/>
          <p:nvPr/>
        </p:nvPicPr>
        <p:blipFill>
          <a:blip r:embed="rId3">
            <a:alphaModFix/>
          </a:blip>
          <a:stretch>
            <a:fillRect/>
          </a:stretch>
        </p:blipFill>
        <p:spPr>
          <a:xfrm>
            <a:off x="304800" y="1793575"/>
            <a:ext cx="3038175" cy="2174694"/>
          </a:xfrm>
          <a:prstGeom prst="rect">
            <a:avLst/>
          </a:prstGeom>
          <a:noFill/>
          <a:ln>
            <a:noFill/>
          </a:ln>
        </p:spPr>
      </p:pic>
      <p:pic>
        <p:nvPicPr>
          <p:cNvPr id="2131" name="Google Shape;2131;p121"/>
          <p:cNvPicPr preferRelativeResize="0"/>
          <p:nvPr/>
        </p:nvPicPr>
        <p:blipFill>
          <a:blip r:embed="rId4">
            <a:alphaModFix/>
          </a:blip>
          <a:stretch>
            <a:fillRect/>
          </a:stretch>
        </p:blipFill>
        <p:spPr>
          <a:xfrm>
            <a:off x="4225350" y="1688300"/>
            <a:ext cx="4748924" cy="25583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22"/>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sp>
        <p:nvSpPr>
          <p:cNvPr id="2137" name="Google Shape;2137;p122"/>
          <p:cNvSpPr/>
          <p:nvPr/>
        </p:nvSpPr>
        <p:spPr>
          <a:xfrm>
            <a:off x="3502588" y="23848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38" name="Google Shape;2138;p122"/>
          <p:cNvPicPr preferRelativeResize="0"/>
          <p:nvPr/>
        </p:nvPicPr>
        <p:blipFill>
          <a:blip r:embed="rId3">
            <a:alphaModFix/>
          </a:blip>
          <a:stretch>
            <a:fillRect/>
          </a:stretch>
        </p:blipFill>
        <p:spPr>
          <a:xfrm>
            <a:off x="580175" y="1734674"/>
            <a:ext cx="2387025" cy="1674150"/>
          </a:xfrm>
          <a:prstGeom prst="rect">
            <a:avLst/>
          </a:prstGeom>
          <a:noFill/>
          <a:ln>
            <a:noFill/>
          </a:ln>
        </p:spPr>
      </p:pic>
      <p:pic>
        <p:nvPicPr>
          <p:cNvPr id="2139" name="Google Shape;2139;p122"/>
          <p:cNvPicPr preferRelativeResize="0"/>
          <p:nvPr/>
        </p:nvPicPr>
        <p:blipFill>
          <a:blip r:embed="rId4">
            <a:alphaModFix/>
          </a:blip>
          <a:stretch>
            <a:fillRect/>
          </a:stretch>
        </p:blipFill>
        <p:spPr>
          <a:xfrm>
            <a:off x="4716025" y="1017723"/>
            <a:ext cx="3294703" cy="1915525"/>
          </a:xfrm>
          <a:prstGeom prst="rect">
            <a:avLst/>
          </a:prstGeom>
          <a:noFill/>
          <a:ln>
            <a:noFill/>
          </a:ln>
        </p:spPr>
      </p:pic>
      <p:pic>
        <p:nvPicPr>
          <p:cNvPr id="2140" name="Google Shape;2140;p122"/>
          <p:cNvPicPr preferRelativeResize="0"/>
          <p:nvPr/>
        </p:nvPicPr>
        <p:blipFill>
          <a:blip r:embed="rId5">
            <a:alphaModFix/>
          </a:blip>
          <a:stretch>
            <a:fillRect/>
          </a:stretch>
        </p:blipFill>
        <p:spPr>
          <a:xfrm>
            <a:off x="4779525" y="3307175"/>
            <a:ext cx="3294700" cy="2021250"/>
          </a:xfrm>
          <a:prstGeom prst="rect">
            <a:avLst/>
          </a:prstGeom>
          <a:noFill/>
          <a:ln>
            <a:noFill/>
          </a:ln>
        </p:spPr>
      </p:pic>
      <p:sp>
        <p:nvSpPr>
          <p:cNvPr id="2141" name="Google Shape;2141;p122"/>
          <p:cNvSpPr/>
          <p:nvPr/>
        </p:nvSpPr>
        <p:spPr>
          <a:xfrm rot="5400000">
            <a:off x="6158325" y="2991450"/>
            <a:ext cx="410100" cy="2937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cument Management Software Pitch Deck by Slidesgo">
  <a:themeElements>
    <a:clrScheme name="Simple Light">
      <a:dk1>
        <a:srgbClr val="0F066D"/>
      </a:dk1>
      <a:lt1>
        <a:srgbClr val="F7F7F7"/>
      </a:lt1>
      <a:dk2>
        <a:srgbClr val="E0E0E0"/>
      </a:dk2>
      <a:lt2>
        <a:srgbClr val="FFFFFF"/>
      </a:lt2>
      <a:accent1>
        <a:srgbClr val="281CBD"/>
      </a:accent1>
      <a:accent2>
        <a:srgbClr val="C300A3"/>
      </a:accent2>
      <a:accent3>
        <a:srgbClr val="891576"/>
      </a:accent3>
      <a:accent4>
        <a:srgbClr val="FFFFFF"/>
      </a:accent4>
      <a:accent5>
        <a:srgbClr val="FFFFFF"/>
      </a:accent5>
      <a:accent6>
        <a:srgbClr val="FFFFFF"/>
      </a:accent6>
      <a:hlink>
        <a:srgbClr val="0F0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